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0" r:id="rId4"/>
  </p:sldMasterIdLst>
  <p:notesMasterIdLst>
    <p:notesMasterId r:id="rId57"/>
  </p:notesMasterIdLst>
  <p:handoutMasterIdLst>
    <p:handoutMasterId r:id="rId58"/>
  </p:handoutMasterIdLst>
  <p:sldIdLst>
    <p:sldId id="744" r:id="rId5"/>
    <p:sldId id="749" r:id="rId6"/>
    <p:sldId id="704" r:id="rId7"/>
    <p:sldId id="745" r:id="rId8"/>
    <p:sldId id="640" r:id="rId9"/>
    <p:sldId id="746" r:id="rId10"/>
    <p:sldId id="747" r:id="rId11"/>
    <p:sldId id="748" r:id="rId12"/>
    <p:sldId id="734" r:id="rId13"/>
    <p:sldId id="750" r:id="rId14"/>
    <p:sldId id="752" r:id="rId15"/>
    <p:sldId id="753" r:id="rId16"/>
    <p:sldId id="782" r:id="rId17"/>
    <p:sldId id="754" r:id="rId18"/>
    <p:sldId id="783" r:id="rId19"/>
    <p:sldId id="751" r:id="rId20"/>
    <p:sldId id="755" r:id="rId21"/>
    <p:sldId id="756" r:id="rId22"/>
    <p:sldId id="780" r:id="rId23"/>
    <p:sldId id="757" r:id="rId24"/>
    <p:sldId id="769" r:id="rId25"/>
    <p:sldId id="758" r:id="rId26"/>
    <p:sldId id="777" r:id="rId27"/>
    <p:sldId id="876" r:id="rId28"/>
    <p:sldId id="817" r:id="rId29"/>
    <p:sldId id="838" r:id="rId30"/>
    <p:sldId id="839" r:id="rId31"/>
    <p:sldId id="819" r:id="rId32"/>
    <p:sldId id="841" r:id="rId33"/>
    <p:sldId id="824" r:id="rId34"/>
    <p:sldId id="766" r:id="rId35"/>
    <p:sldId id="821" r:id="rId36"/>
    <p:sldId id="822" r:id="rId37"/>
    <p:sldId id="837" r:id="rId38"/>
    <p:sldId id="861" r:id="rId39"/>
    <p:sldId id="828" r:id="rId40"/>
    <p:sldId id="862" r:id="rId41"/>
    <p:sldId id="830" r:id="rId42"/>
    <p:sldId id="831" r:id="rId43"/>
    <p:sldId id="668" r:id="rId44"/>
    <p:sldId id="843" r:id="rId45"/>
    <p:sldId id="832" r:id="rId46"/>
    <p:sldId id="834" r:id="rId47"/>
    <p:sldId id="851" r:id="rId48"/>
    <p:sldId id="864" r:id="rId49"/>
    <p:sldId id="865" r:id="rId50"/>
    <p:sldId id="866" r:id="rId51"/>
    <p:sldId id="789" r:id="rId52"/>
    <p:sldId id="833" r:id="rId53"/>
    <p:sldId id="860" r:id="rId54"/>
    <p:sldId id="724" r:id="rId55"/>
    <p:sldId id="875" r:id="rId56"/>
  </p:sldIdLst>
  <p:sldSz cx="9144000" cy="5143500" type="screen16x9"/>
  <p:notesSz cx="6858000" cy="9144000"/>
  <p:defaultTextStyle>
    <a:defPPr>
      <a:defRPr lang="en-US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51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647" userDrawn="1">
          <p15:clr>
            <a:srgbClr val="A4A3A4"/>
          </p15:clr>
        </p15:guide>
        <p15:guide id="18" orient="horz" pos="280">
          <p15:clr>
            <a:srgbClr val="A4A3A4"/>
          </p15:clr>
        </p15:guide>
        <p15:guide id="19" orient="horz" pos="573">
          <p15:clr>
            <a:srgbClr val="A4A3A4"/>
          </p15:clr>
        </p15:guide>
        <p15:guide id="20" orient="horz" pos="2658">
          <p15:clr>
            <a:srgbClr val="A4A3A4"/>
          </p15:clr>
        </p15:guide>
        <p15:guide id="21" orient="horz" pos="1619">
          <p15:clr>
            <a:srgbClr val="A4A3A4"/>
          </p15:clr>
        </p15:guide>
        <p15:guide id="22" orient="horz" pos="1031">
          <p15:clr>
            <a:srgbClr val="A4A3A4"/>
          </p15:clr>
        </p15:guide>
        <p15:guide id="23" orient="horz" pos="2774">
          <p15:clr>
            <a:srgbClr val="A4A3A4"/>
          </p15:clr>
        </p15:guide>
        <p15:guide id="24" orient="horz" pos="863">
          <p15:clr>
            <a:srgbClr val="A4A3A4"/>
          </p15:clr>
        </p15:guide>
        <p15:guide id="25" pos="2922">
          <p15:clr>
            <a:srgbClr val="A4A3A4"/>
          </p15:clr>
        </p15:guide>
        <p15:guide id="26" pos="391">
          <p15:clr>
            <a:srgbClr val="A4A3A4"/>
          </p15:clr>
        </p15:guide>
        <p15:guide id="27" pos="3158">
          <p15:clr>
            <a:srgbClr val="A4A3A4"/>
          </p15:clr>
        </p15:guide>
        <p15:guide id="28" pos="5474">
          <p15:clr>
            <a:srgbClr val="A4A3A4"/>
          </p15:clr>
        </p15:guide>
        <p15:guide id="29" pos="3987">
          <p15:clr>
            <a:srgbClr val="A4A3A4"/>
          </p15:clr>
        </p15:guide>
        <p15:guide id="30" pos="218">
          <p15:clr>
            <a:srgbClr val="A4A3A4"/>
          </p15:clr>
        </p15:guide>
        <p15:guide id="31" pos="257">
          <p15:clr>
            <a:srgbClr val="A4A3A4"/>
          </p15:clr>
        </p15:guide>
        <p15:guide id="32" pos="5107">
          <p15:clr>
            <a:srgbClr val="A4A3A4"/>
          </p15:clr>
        </p15:guide>
        <p15:guide id="33" pos="5166">
          <p15:clr>
            <a:srgbClr val="A4A3A4"/>
          </p15:clr>
        </p15:guide>
        <p15:guide id="34" pos="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C2D9"/>
    <a:srgbClr val="999999"/>
    <a:srgbClr val="D4773B"/>
    <a:srgbClr val="666666"/>
    <a:srgbClr val="464547"/>
    <a:srgbClr val="B22746"/>
    <a:srgbClr val="A3C644"/>
    <a:srgbClr val="E6E6E6"/>
    <a:srgbClr val="CCCCCC"/>
    <a:srgbClr val="1A9C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2868C6-CA29-224B-AFC0-0A239C51D27C}" v="1779" dt="2021-03-30T07:19:35.45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31"/>
    <p:restoredTop sz="83146"/>
  </p:normalViewPr>
  <p:slideViewPr>
    <p:cSldViewPr snapToGrid="0">
      <p:cViewPr varScale="1">
        <p:scale>
          <a:sx n="125" d="100"/>
          <a:sy n="125" d="100"/>
        </p:scale>
        <p:origin x="1410" y="102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280"/>
        <p:guide orient="horz" pos="573"/>
        <p:guide orient="horz" pos="2658"/>
        <p:guide orient="horz" pos="1619"/>
        <p:guide orient="horz" pos="1031"/>
        <p:guide orient="horz" pos="2774"/>
        <p:guide orient="horz" pos="863"/>
        <p:guide pos="2922"/>
        <p:guide pos="391"/>
        <p:guide pos="3158"/>
        <p:guide pos="5474"/>
        <p:guide pos="3987"/>
        <p:guide pos="218"/>
        <p:guide pos="257"/>
        <p:guide pos="5107"/>
        <p:guide pos="5166"/>
        <p:guide pos="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5/6/2023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5/6/2023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34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848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085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467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7119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080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308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19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703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349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89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7316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3204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8956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6402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511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9615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187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59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913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200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708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7316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850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7078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146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9800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2431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899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595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6002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5518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32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615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044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258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230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7316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6225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7316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8470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5294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903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173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6580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292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017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535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538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131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32881" y="1417371"/>
            <a:ext cx="7450669" cy="744805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4100" kern="0" cap="all" spc="-75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58067" y="2879524"/>
            <a:ext cx="2626059" cy="277768"/>
          </a:xfrm>
          <a:prstGeom prst="rect">
            <a:avLst/>
          </a:prstGeom>
          <a:solidFill>
            <a:schemeClr val="accent2"/>
          </a:solidFill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4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MONTH DATE, YEAR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48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Background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1556683"/>
            <a:ext cx="6910388" cy="595035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15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0" y="3340101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MONTH DATE, YEAR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425474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4980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079898"/>
            <a:ext cx="8339328" cy="33832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>
                <a:solidFill>
                  <a:schemeClr val="tx1"/>
                </a:solidFill>
              </a:defRPr>
            </a:lvl1pPr>
            <a:lvl2pPr marL="557213" indent="-214313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200" baseline="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defRPr sz="1100" baseline="0">
                <a:solidFill>
                  <a:schemeClr val="tx1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add bulleted list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  <a:br>
              <a:rPr lang="en-US"/>
            </a:br>
            <a:endParaRPr lang="en-US"/>
          </a:p>
          <a:p>
            <a:pPr lvl="0"/>
            <a:r>
              <a:rPr lang="en-US"/>
              <a:t>Click to add bulleted list</a:t>
            </a:r>
          </a:p>
          <a:p>
            <a:pPr lvl="0"/>
            <a:r>
              <a:rPr lang="en-US"/>
              <a:t>Click to add bulleted list</a:t>
            </a:r>
          </a:p>
          <a:p>
            <a:pPr lvl="0"/>
            <a:r>
              <a:rPr lang="en-US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633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Background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1556684"/>
            <a:ext cx="6910388" cy="57400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15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1" y="3340102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5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MONTH DATE, YEAR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27880" y="504827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644063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856480"/>
            <a:ext cx="9155206" cy="29822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/>
          </a:p>
        </p:txBody>
      </p:sp>
      <p:sp>
        <p:nvSpPr>
          <p:cNvPr id="3" name="TextBox 2"/>
          <p:cNvSpPr txBox="1"/>
          <p:nvPr userDrawn="1"/>
        </p:nvSpPr>
        <p:spPr>
          <a:xfrm>
            <a:off x="7421113" y="4900039"/>
            <a:ext cx="1493520" cy="1923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fld id="{C2C0EDAD-27A0-9447-9004-E733B36B95C3}" type="slidenum">
              <a:rPr lang="en-US" sz="8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800" b="0" i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80559" y="4921739"/>
            <a:ext cx="2316480" cy="1615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600" b="0" i="0" kern="0" spc="15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13249" y="4940808"/>
            <a:ext cx="0" cy="123444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_footer.png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224" y="4931433"/>
            <a:ext cx="476250" cy="1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6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50" r:id="rId3"/>
    <p:sldLayoutId id="2147483751" r:id="rId4"/>
    <p:sldLayoutId id="2147483711" r:id="rId5"/>
    <p:sldLayoutId id="2147483749" r:id="rId6"/>
    <p:sldLayoutId id="2147483757" r:id="rId7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hyperlink" Target="https://phoenixnap.com/kb/apache-hadoop-architecture-explained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hyperlink" Target="https://luminousmen.com/post/big-data-file-formats" TargetMode="External"/><Relationship Id="rId4" Type="http://schemas.openxmlformats.org/officeDocument/2006/relationships/hyperlink" Target="https://phoenixnap.com/kb/apache-hadoop-architecture-explained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edvekoma/cassandra-presentation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david-szabo-epam/spark-workshop" TargetMode="External"/><Relationship Id="rId4" Type="http://schemas.openxmlformats.org/officeDocument/2006/relationships/image" Target="../media/image56.tif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-25400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625601" y="204513"/>
            <a:ext cx="7298698" cy="1091068"/>
          </a:xfrm>
        </p:spPr>
        <p:txBody>
          <a:bodyPr/>
          <a:lstStyle/>
          <a:p>
            <a:pPr algn="r"/>
            <a:r>
              <a:rPr lang="hu-H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u-H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</a:t>
            </a: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r"/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Big Data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7674083" y="1295581"/>
            <a:ext cx="1250216" cy="279797"/>
          </a:xfrm>
        </p:spPr>
        <p:txBody>
          <a:bodyPr lIns="68580" tIns="34290" rIns="68580" bIns="34290" anchor="t">
            <a:normAutofit lnSpcReduction="10000"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/>
                <a:cs typeface="Trebuchet MS"/>
              </a:rPr>
              <a:t>May, 2023</a:t>
            </a:r>
          </a:p>
        </p:txBody>
      </p:sp>
      <p:pic>
        <p:nvPicPr>
          <p:cNvPr id="18" name="Picture Placeholder 17" descr="logo_cover_5.png"/>
          <p:cNvPicPr>
            <a:picLocks noGrp="1" noChangeAspect="1"/>
          </p:cNvPicPr>
          <p:nvPr>
            <p:ph type="pic" sz="quarter" idx="19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38" b="3538"/>
          <a:stretch>
            <a:fillRect/>
          </a:stretch>
        </p:blipFill>
        <p:spPr>
          <a:xfrm>
            <a:off x="658315" y="4217314"/>
            <a:ext cx="1243502" cy="458237"/>
          </a:xfrm>
          <a:noFill/>
        </p:spPr>
      </p:pic>
      <p:sp>
        <p:nvSpPr>
          <p:cNvPr id="8" name="Text Placeholder 3"/>
          <p:cNvSpPr txBox="1">
            <a:spLocks/>
          </p:cNvSpPr>
          <p:nvPr/>
        </p:nvSpPr>
        <p:spPr>
          <a:xfrm>
            <a:off x="168883" y="3768074"/>
            <a:ext cx="2222366" cy="377026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 algn="l" defTabSz="3429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4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Dávid</a:t>
            </a:r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Szabó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D5AA306-6F7D-C749-AD3E-9C119350B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673" y="204513"/>
            <a:ext cx="1971040" cy="54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19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>
            <a:normAutofit/>
          </a:bodyPr>
          <a:lstStyle/>
          <a:p>
            <a:r>
              <a:rPr lang="hu-HU" cap="all" dirty="0" err="1"/>
              <a:t>What</a:t>
            </a:r>
            <a:r>
              <a:rPr lang="hu-HU" cap="all" dirty="0"/>
              <a:t> is </a:t>
            </a:r>
            <a:r>
              <a:rPr lang="hu-HU" cap="all" dirty="0" err="1"/>
              <a:t>Hadoop</a:t>
            </a:r>
            <a:r>
              <a:rPr lang="hu-HU" cap="all" dirty="0"/>
              <a:t>?</a:t>
            </a:r>
            <a:endParaRPr lang="en-US" cap="all" dirty="0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5468038D-D444-3B48-A885-4134F9202C5D}"/>
              </a:ext>
            </a:extLst>
          </p:cNvPr>
          <p:cNvSpPr txBox="1">
            <a:spLocks/>
          </p:cNvSpPr>
          <p:nvPr/>
        </p:nvSpPr>
        <p:spPr>
          <a:xfrm>
            <a:off x="536549" y="1103324"/>
            <a:ext cx="5826466" cy="1526521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 typeface="Arial"/>
              <a:buNone/>
            </a:pPr>
            <a:r>
              <a:rPr lang="en-US" sz="1400" dirty="0"/>
              <a:t>An </a:t>
            </a:r>
            <a:r>
              <a:rPr lang="en-US" sz="1400" b="1" dirty="0"/>
              <a:t>open-source</a:t>
            </a:r>
            <a:r>
              <a:rPr lang="en-US" sz="1400" dirty="0"/>
              <a:t> software platform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200" dirty="0"/>
              <a:t>… for </a:t>
            </a:r>
            <a:r>
              <a:rPr lang="en-US" sz="1200" b="1" dirty="0"/>
              <a:t>distributed storage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200" dirty="0"/>
              <a:t>… and </a:t>
            </a:r>
            <a:r>
              <a:rPr lang="en-US" sz="1200" b="1" dirty="0"/>
              <a:t>distributed processing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200" dirty="0"/>
              <a:t>… of very large datasets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200" dirty="0"/>
              <a:t>… on computer clusters built from </a:t>
            </a:r>
            <a:r>
              <a:rPr lang="en-US" sz="1200" b="1" dirty="0"/>
              <a:t>commodity hardware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CC9D183A-5BDE-794F-B276-19D48A3E0933}"/>
              </a:ext>
            </a:extLst>
          </p:cNvPr>
          <p:cNvSpPr txBox="1">
            <a:spLocks/>
          </p:cNvSpPr>
          <p:nvPr/>
        </p:nvSpPr>
        <p:spPr>
          <a:xfrm>
            <a:off x="536549" y="3033653"/>
            <a:ext cx="8229600" cy="1526521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 typeface="Arial"/>
              <a:buNone/>
            </a:pPr>
            <a:r>
              <a:rPr lang="en-US" sz="1400" b="1" dirty="0"/>
              <a:t>History: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200" dirty="0"/>
              <a:t>Based on GFS (Google File System) and MapReduce papers published by Google in 2003-2004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200" dirty="0"/>
              <a:t>Originally built by Yahoo! as an open-source web search engine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200" dirty="0"/>
              <a:t>Development driven by Doug Cutting &amp; Tom White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200" dirty="0"/>
              <a:t>Initial release: 2006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094116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>
            <a:normAutofit/>
          </a:bodyPr>
          <a:lstStyle/>
          <a:p>
            <a:r>
              <a:rPr lang="hu-HU" cap="all" dirty="0"/>
              <a:t>HDFS – </a:t>
            </a:r>
            <a:r>
              <a:rPr lang="hu-HU" cap="all" dirty="0" err="1"/>
              <a:t>Distributed</a:t>
            </a:r>
            <a:r>
              <a:rPr lang="hu-HU" cap="all" dirty="0"/>
              <a:t> File System</a:t>
            </a:r>
            <a:endParaRPr lang="en-US" cap="all" dirty="0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5468038D-D444-3B48-A885-4134F9202C5D}"/>
              </a:ext>
            </a:extLst>
          </p:cNvPr>
          <p:cNvSpPr txBox="1">
            <a:spLocks/>
          </p:cNvSpPr>
          <p:nvPr/>
        </p:nvSpPr>
        <p:spPr>
          <a:xfrm>
            <a:off x="5501829" y="1649792"/>
            <a:ext cx="3362876" cy="1843915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400" dirty="0"/>
              <a:t>Files are partitioned and replicated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400" dirty="0"/>
              <a:t>Optimized for large files</a:t>
            </a:r>
          </a:p>
          <a:p>
            <a:pPr marL="471488" lvl="1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100" dirty="0"/>
              <a:t>Breaks them into 128 Mb blocks</a:t>
            </a:r>
          </a:p>
          <a:p>
            <a:pPr marL="471488" lvl="1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100" dirty="0"/>
              <a:t>Many small files is an anti-pattern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400" dirty="0" err="1"/>
              <a:t>NameNode</a:t>
            </a:r>
            <a:r>
              <a:rPr lang="en-US" sz="1400" dirty="0"/>
              <a:t>: table of contents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400" dirty="0" err="1"/>
              <a:t>DataNodes</a:t>
            </a:r>
            <a:r>
              <a:rPr lang="en-US" sz="1400" dirty="0"/>
              <a:t>: contain the file chunks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9BFE894-EB9B-6947-A1DA-6AF78F6E9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97" y="915397"/>
            <a:ext cx="5080000" cy="276860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E513F96-332A-6F42-A35F-D925B712DE0A}"/>
              </a:ext>
            </a:extLst>
          </p:cNvPr>
          <p:cNvSpPr txBox="1">
            <a:spLocks/>
          </p:cNvSpPr>
          <p:nvPr/>
        </p:nvSpPr>
        <p:spPr>
          <a:xfrm>
            <a:off x="234267" y="3768680"/>
            <a:ext cx="4337733" cy="1071542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hdfs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/user/dir1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hdfs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-ls /user/dir1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hdfs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-put /home/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localfile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/user/dir1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hdfs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-cat /user/dir1/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localfile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71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>
            <a:normAutofit/>
          </a:bodyPr>
          <a:lstStyle/>
          <a:p>
            <a:r>
              <a:rPr lang="hu-HU" cap="all" dirty="0"/>
              <a:t>YARN – </a:t>
            </a:r>
            <a:r>
              <a:rPr lang="hu-HU" cap="all" dirty="0" err="1"/>
              <a:t>Distributed</a:t>
            </a:r>
            <a:r>
              <a:rPr lang="hu-HU" cap="all" dirty="0"/>
              <a:t> </a:t>
            </a:r>
            <a:r>
              <a:rPr lang="hu-HU" cap="all" dirty="0" err="1"/>
              <a:t>Computing</a:t>
            </a:r>
            <a:endParaRPr lang="en-US" cap="all" dirty="0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5468038D-D444-3B48-A885-4134F9202C5D}"/>
              </a:ext>
            </a:extLst>
          </p:cNvPr>
          <p:cNvSpPr txBox="1">
            <a:spLocks/>
          </p:cNvSpPr>
          <p:nvPr/>
        </p:nvSpPr>
        <p:spPr>
          <a:xfrm>
            <a:off x="5433501" y="1880781"/>
            <a:ext cx="3453560" cy="2258554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en-US" sz="1400" b="1" dirty="0"/>
              <a:t>Resource Manager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400" dirty="0"/>
              <a:t>Maintains a process overview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400" dirty="0"/>
              <a:t>Designates resources to applications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400" dirty="0"/>
              <a:t>Scheduling workloads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endParaRPr lang="en-US" sz="1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en-US" sz="1400" b="1" dirty="0"/>
              <a:t>Node Manager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</a:pPr>
            <a:r>
              <a:rPr lang="en-US" sz="1400" dirty="0"/>
              <a:t>Tracks resources on the node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</a:pPr>
            <a:r>
              <a:rPr lang="en-US" sz="1400" dirty="0"/>
              <a:t>Acts as a slave for Resource Manager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BFE894-EB9B-6947-A1DA-6AF78F6E96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7395" y="1625758"/>
            <a:ext cx="4921955" cy="27686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103DC6-AF23-0347-A61E-CE3BB5E54BDB}"/>
              </a:ext>
            </a:extLst>
          </p:cNvPr>
          <p:cNvSpPr txBox="1"/>
          <p:nvPr/>
        </p:nvSpPr>
        <p:spPr>
          <a:xfrm>
            <a:off x="317395" y="852192"/>
            <a:ext cx="5847819" cy="52322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lvl1pPr>
            <a:lvl2pPr marL="471488" lvl="1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  <a:defRPr sz="1100"/>
            </a:lvl2pPr>
            <a:lvl3pPr marL="857250" indent="-171450">
              <a:spcBef>
                <a:spcPct val="20000"/>
              </a:spcBef>
              <a:buFont typeface="Arial"/>
              <a:buChar char="•"/>
              <a:defRPr sz="1800"/>
            </a:lvl3pPr>
            <a:lvl4pPr marL="1200150" indent="-171450">
              <a:spcBef>
                <a:spcPct val="20000"/>
              </a:spcBef>
              <a:buFont typeface="Arial"/>
              <a:buChar char="–"/>
              <a:defRPr sz="1500"/>
            </a:lvl4pPr>
            <a:lvl5pPr marL="1543050" indent="-171450">
              <a:spcBef>
                <a:spcPct val="20000"/>
              </a:spcBef>
              <a:buFont typeface="Arial"/>
              <a:buChar char="»"/>
              <a:defRPr sz="1500"/>
            </a:lvl5pPr>
            <a:lvl6pPr marL="1885950" indent="-171450">
              <a:spcBef>
                <a:spcPct val="20000"/>
              </a:spcBef>
              <a:buFont typeface="Arial"/>
              <a:buChar char="•"/>
              <a:defRPr sz="1500"/>
            </a:lvl6pPr>
            <a:lvl7pPr marL="2228850" indent="-171450">
              <a:spcBef>
                <a:spcPct val="20000"/>
              </a:spcBef>
              <a:buFont typeface="Arial"/>
              <a:buChar char="•"/>
              <a:defRPr sz="1500"/>
            </a:lvl7pPr>
            <a:lvl8pPr marL="2571750" indent="-171450">
              <a:spcBef>
                <a:spcPct val="20000"/>
              </a:spcBef>
              <a:buFont typeface="Arial"/>
              <a:buChar char="•"/>
              <a:defRPr sz="1500"/>
            </a:lvl8pPr>
            <a:lvl9pPr marL="2914650" indent="-171450">
              <a:spcBef>
                <a:spcPct val="20000"/>
              </a:spcBef>
              <a:buFont typeface="Arial"/>
              <a:buChar char="•"/>
              <a:defRPr sz="1500"/>
            </a:lvl9pPr>
          </a:lstStyle>
          <a:p>
            <a:pPr marL="0" indent="0">
              <a:buNone/>
            </a:pPr>
            <a:r>
              <a:rPr lang="en-US" b="1" dirty="0"/>
              <a:t>YARN: Y</a:t>
            </a:r>
            <a:r>
              <a:rPr lang="en-US" dirty="0"/>
              <a:t>et </a:t>
            </a:r>
            <a:r>
              <a:rPr lang="en-US" b="1" dirty="0"/>
              <a:t>A</a:t>
            </a:r>
            <a:r>
              <a:rPr lang="en-US" dirty="0"/>
              <a:t>nother </a:t>
            </a:r>
            <a:r>
              <a:rPr lang="en-US" b="1" dirty="0"/>
              <a:t>R</a:t>
            </a:r>
            <a:r>
              <a:rPr lang="en-US" dirty="0"/>
              <a:t>esource </a:t>
            </a:r>
            <a:r>
              <a:rPr lang="en-US" b="1" dirty="0"/>
              <a:t>N</a:t>
            </a:r>
            <a:r>
              <a:rPr lang="en-US" dirty="0"/>
              <a:t>egotiator</a:t>
            </a:r>
          </a:p>
          <a:p>
            <a:r>
              <a:rPr lang="en-US" dirty="0"/>
              <a:t>A framework for job scheduling and cluster resource management.</a:t>
            </a:r>
          </a:p>
        </p:txBody>
      </p:sp>
    </p:spTree>
    <p:extLst>
      <p:ext uri="{BB962C8B-B14F-4D97-AF65-F5344CB8AC3E}">
        <p14:creationId xmlns:p14="http://schemas.microsoft.com/office/powerpoint/2010/main" val="637821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>
            <a:normAutofit/>
          </a:bodyPr>
          <a:lstStyle/>
          <a:p>
            <a:r>
              <a:rPr lang="hu-HU" cap="all" dirty="0" err="1"/>
              <a:t>MapReduce</a:t>
            </a:r>
            <a:r>
              <a:rPr lang="hu-HU" cap="all" dirty="0"/>
              <a:t> – </a:t>
            </a:r>
            <a:r>
              <a:rPr lang="hu-HU" cap="all" dirty="0" err="1"/>
              <a:t>Programming</a:t>
            </a:r>
            <a:r>
              <a:rPr lang="hu-HU" cap="all" dirty="0"/>
              <a:t> Framework</a:t>
            </a:r>
            <a:endParaRPr lang="en-US" cap="all" dirty="0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BFE894-EB9B-6947-A1DA-6AF78F6E96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7394" y="1375412"/>
            <a:ext cx="5260751" cy="299488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103DC6-AF23-0347-A61E-CE3BB5E54BDB}"/>
              </a:ext>
            </a:extLst>
          </p:cNvPr>
          <p:cNvSpPr txBox="1"/>
          <p:nvPr/>
        </p:nvSpPr>
        <p:spPr>
          <a:xfrm>
            <a:off x="317395" y="852192"/>
            <a:ext cx="8509211" cy="52322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lvl1pPr>
            <a:lvl2pPr marL="471488" lvl="1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  <a:defRPr sz="1100"/>
            </a:lvl2pPr>
            <a:lvl3pPr marL="857250" indent="-171450">
              <a:spcBef>
                <a:spcPct val="20000"/>
              </a:spcBef>
              <a:buFont typeface="Arial"/>
              <a:buChar char="•"/>
              <a:defRPr sz="1800"/>
            </a:lvl3pPr>
            <a:lvl4pPr marL="1200150" indent="-171450">
              <a:spcBef>
                <a:spcPct val="20000"/>
              </a:spcBef>
              <a:buFont typeface="Arial"/>
              <a:buChar char="–"/>
              <a:defRPr sz="1500"/>
            </a:lvl4pPr>
            <a:lvl5pPr marL="1543050" indent="-171450">
              <a:spcBef>
                <a:spcPct val="20000"/>
              </a:spcBef>
              <a:buFont typeface="Arial"/>
              <a:buChar char="»"/>
              <a:defRPr sz="1500"/>
            </a:lvl5pPr>
            <a:lvl6pPr marL="1885950" indent="-171450">
              <a:spcBef>
                <a:spcPct val="20000"/>
              </a:spcBef>
              <a:buFont typeface="Arial"/>
              <a:buChar char="•"/>
              <a:defRPr sz="1500"/>
            </a:lvl6pPr>
            <a:lvl7pPr marL="2228850" indent="-171450">
              <a:spcBef>
                <a:spcPct val="20000"/>
              </a:spcBef>
              <a:buFont typeface="Arial"/>
              <a:buChar char="•"/>
              <a:defRPr sz="1500"/>
            </a:lvl7pPr>
            <a:lvl8pPr marL="2571750" indent="-171450">
              <a:spcBef>
                <a:spcPct val="20000"/>
              </a:spcBef>
              <a:buFont typeface="Arial"/>
              <a:buChar char="•"/>
              <a:defRPr sz="1500"/>
            </a:lvl8pPr>
            <a:lvl9pPr marL="2914650" indent="-171450">
              <a:spcBef>
                <a:spcPct val="20000"/>
              </a:spcBef>
              <a:buFont typeface="Arial"/>
              <a:buChar char="•"/>
              <a:defRPr sz="1500"/>
            </a:lvl9pPr>
          </a:lstStyle>
          <a:p>
            <a:pPr marL="0" indent="0">
              <a:buNone/>
            </a:pPr>
            <a:r>
              <a:rPr lang="en-US" dirty="0"/>
              <a:t>MapReduce: A YARN-based system for parallel processing of large data sets.</a:t>
            </a:r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71916AF-3302-5740-99F8-05D87740A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520" y="1552562"/>
            <a:ext cx="3142085" cy="1177762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E6E2BDB-FCF5-6D47-B6B8-3E2543930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4520" y="3141152"/>
            <a:ext cx="3331571" cy="109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465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>
            <a:normAutofit/>
          </a:bodyPr>
          <a:lstStyle/>
          <a:p>
            <a:r>
              <a:rPr lang="hu-HU" cap="all" dirty="0" err="1"/>
              <a:t>MapReduce</a:t>
            </a:r>
            <a:r>
              <a:rPr lang="hu-HU" cap="all" dirty="0"/>
              <a:t> – MAP</a:t>
            </a:r>
            <a:endParaRPr lang="en-US" cap="all" dirty="0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71916AF-3302-5740-99F8-05D87740A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24" y="948692"/>
            <a:ext cx="7287932" cy="27317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BFE894-EB9B-6947-A1DA-6AF78F6E96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48467" y="2726890"/>
            <a:ext cx="3402109" cy="193678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18815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>
            <a:normAutofit/>
          </a:bodyPr>
          <a:lstStyle/>
          <a:p>
            <a:r>
              <a:rPr lang="hu-HU" cap="all" dirty="0" err="1"/>
              <a:t>MapReduce</a:t>
            </a:r>
            <a:r>
              <a:rPr lang="hu-HU" cap="all" dirty="0"/>
              <a:t> – REDUCE</a:t>
            </a:r>
            <a:endParaRPr lang="en-US" cap="all" dirty="0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E6E2BDB-FCF5-6D47-B6B8-3E2543930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94" y="967629"/>
            <a:ext cx="7745524" cy="25453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BFE894-EB9B-6947-A1DA-6AF78F6E96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339500" y="2506980"/>
            <a:ext cx="3534106" cy="201192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8972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>
            <a:normAutofit/>
          </a:bodyPr>
          <a:lstStyle/>
          <a:p>
            <a:r>
              <a:rPr lang="hu-HU" cap="all" dirty="0" err="1"/>
              <a:t>Hadoop</a:t>
            </a:r>
            <a:r>
              <a:rPr lang="hu-HU" cap="all" dirty="0"/>
              <a:t> </a:t>
            </a:r>
            <a:r>
              <a:rPr lang="hu-HU" cap="all" dirty="0" err="1"/>
              <a:t>Components</a:t>
            </a:r>
            <a:endParaRPr lang="en-US" cap="all" dirty="0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5468038D-D444-3B48-A885-4134F9202C5D}"/>
              </a:ext>
            </a:extLst>
          </p:cNvPr>
          <p:cNvSpPr txBox="1">
            <a:spLocks/>
          </p:cNvSpPr>
          <p:nvPr/>
        </p:nvSpPr>
        <p:spPr>
          <a:xfrm>
            <a:off x="5055526" y="1480549"/>
            <a:ext cx="3838969" cy="1843915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 typeface="Arial"/>
              <a:buNone/>
            </a:pPr>
            <a:r>
              <a:rPr lang="en-US" sz="1400" b="1" dirty="0"/>
              <a:t>Components are changing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400" dirty="0"/>
              <a:t>Some loosing relevance </a:t>
            </a:r>
          </a:p>
          <a:p>
            <a:pPr marL="471488" lvl="1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100" dirty="0"/>
              <a:t>(Pig, Oozie, Mahout, ...)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400" dirty="0"/>
              <a:t>Others are added </a:t>
            </a:r>
          </a:p>
          <a:p>
            <a:pPr marL="471488" lvl="1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100" dirty="0"/>
              <a:t>(Spark, Presto, ...)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400" dirty="0"/>
              <a:t>Many applications work together </a:t>
            </a:r>
          </a:p>
          <a:p>
            <a:pPr marL="471488" lvl="1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100" dirty="0"/>
              <a:t>(Cassandra, Airflow, ...)</a:t>
            </a:r>
            <a:endParaRPr lang="en-US" sz="11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4D8A98-9F01-8C42-893B-F819FC2394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8300" y="1307364"/>
            <a:ext cx="4203700" cy="2933700"/>
          </a:xfrm>
          <a:prstGeom prst="rect">
            <a:avLst/>
          </a:prstGeom>
        </p:spPr>
      </p:pic>
      <p:sp>
        <p:nvSpPr>
          <p:cNvPr id="3" name="TextBox 2">
            <a:hlinkClick r:id="rId4"/>
            <a:extLst>
              <a:ext uri="{FF2B5EF4-FFF2-40B4-BE49-F238E27FC236}">
                <a16:creationId xmlns:a16="http://schemas.microsoft.com/office/drawing/2014/main" id="{79802E60-11DF-254B-8123-0A9D2A386974}"/>
              </a:ext>
            </a:extLst>
          </p:cNvPr>
          <p:cNvSpPr txBox="1"/>
          <p:nvPr/>
        </p:nvSpPr>
        <p:spPr>
          <a:xfrm>
            <a:off x="6027243" y="3584374"/>
            <a:ext cx="2024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Apache Hadoop </a:t>
            </a:r>
          </a:p>
          <a:p>
            <a:r>
              <a:rPr lang="en-US" dirty="0">
                <a:hlinkClick r:id="rId4"/>
              </a:rPr>
              <a:t>Architecture Explained</a:t>
            </a:r>
            <a:endParaRPr lang="en-US" dirty="0"/>
          </a:p>
        </p:txBody>
      </p:sp>
      <p:pic>
        <p:nvPicPr>
          <p:cNvPr id="12" name="Graphic 11" descr="Open book outline">
            <a:extLst>
              <a:ext uri="{FF2B5EF4-FFF2-40B4-BE49-F238E27FC236}">
                <a16:creationId xmlns:a16="http://schemas.microsoft.com/office/drawing/2014/main" id="{18FF1452-1745-444A-974E-14A9595C13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12843" y="346128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413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>
            <a:normAutofit/>
          </a:bodyPr>
          <a:lstStyle/>
          <a:p>
            <a:r>
              <a:rPr lang="hu-HU" cap="all" dirty="0" err="1"/>
              <a:t>Hive</a:t>
            </a:r>
            <a:r>
              <a:rPr lang="hu-HU" cap="all" dirty="0"/>
              <a:t> – SQL </a:t>
            </a:r>
            <a:r>
              <a:rPr lang="hu-HU" cap="all" dirty="0" err="1"/>
              <a:t>Interface</a:t>
            </a:r>
            <a:endParaRPr lang="en-US" cap="all" dirty="0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103DC6-AF23-0347-A61E-CE3BB5E54BDB}"/>
              </a:ext>
            </a:extLst>
          </p:cNvPr>
          <p:cNvSpPr txBox="1"/>
          <p:nvPr/>
        </p:nvSpPr>
        <p:spPr>
          <a:xfrm>
            <a:off x="194452" y="967775"/>
            <a:ext cx="4500494" cy="127628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lvl1pPr>
            <a:lvl2pPr marL="471488" lvl="1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  <a:defRPr sz="1100"/>
            </a:lvl2pPr>
            <a:lvl3pPr marL="857250" indent="-171450">
              <a:spcBef>
                <a:spcPct val="20000"/>
              </a:spcBef>
              <a:buFont typeface="Arial"/>
              <a:buChar char="•"/>
              <a:defRPr sz="1800"/>
            </a:lvl3pPr>
            <a:lvl4pPr marL="1200150" indent="-171450">
              <a:spcBef>
                <a:spcPct val="20000"/>
              </a:spcBef>
              <a:buFont typeface="Arial"/>
              <a:buChar char="–"/>
              <a:defRPr sz="1500"/>
            </a:lvl4pPr>
            <a:lvl5pPr marL="1543050" indent="-171450">
              <a:spcBef>
                <a:spcPct val="20000"/>
              </a:spcBef>
              <a:buFont typeface="Arial"/>
              <a:buChar char="»"/>
              <a:defRPr sz="1500"/>
            </a:lvl5pPr>
            <a:lvl6pPr marL="1885950" indent="-171450">
              <a:spcBef>
                <a:spcPct val="20000"/>
              </a:spcBef>
              <a:buFont typeface="Arial"/>
              <a:buChar char="•"/>
              <a:defRPr sz="1500"/>
            </a:lvl6pPr>
            <a:lvl7pPr marL="2228850" indent="-171450">
              <a:spcBef>
                <a:spcPct val="20000"/>
              </a:spcBef>
              <a:buFont typeface="Arial"/>
              <a:buChar char="•"/>
              <a:defRPr sz="1500"/>
            </a:lvl7pPr>
            <a:lvl8pPr marL="2571750" indent="-171450">
              <a:spcBef>
                <a:spcPct val="20000"/>
              </a:spcBef>
              <a:buFont typeface="Arial"/>
              <a:buChar char="•"/>
              <a:defRPr sz="1500"/>
            </a:lvl8pPr>
            <a:lvl9pPr marL="2914650" indent="-171450">
              <a:spcBef>
                <a:spcPct val="20000"/>
              </a:spcBef>
              <a:buFont typeface="Arial"/>
              <a:buChar char="•"/>
              <a:defRPr sz="1500"/>
            </a:lvl9pPr>
          </a:lstStyle>
          <a:p>
            <a:pPr marL="0" indent="0">
              <a:buNone/>
            </a:pPr>
            <a:r>
              <a:rPr lang="en-GB" b="1" dirty="0"/>
              <a:t>Data Warehouse software </a:t>
            </a:r>
          </a:p>
          <a:p>
            <a:pPr marL="0" indent="0">
              <a:buNone/>
            </a:pPr>
            <a:r>
              <a:rPr lang="en-GB" dirty="0"/>
              <a:t>… for reading, writing, and managing large datasets </a:t>
            </a:r>
          </a:p>
          <a:p>
            <a:pPr marL="0" indent="0">
              <a:buNone/>
            </a:pPr>
            <a:r>
              <a:rPr lang="en-GB" dirty="0"/>
              <a:t>… residing in distributed storage </a:t>
            </a:r>
          </a:p>
          <a:p>
            <a:pPr marL="0" indent="0">
              <a:buNone/>
            </a:pPr>
            <a:r>
              <a:rPr lang="en-GB" dirty="0"/>
              <a:t>… using SQL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5A3227-BF75-A54B-BB37-422C698DAB4B}"/>
              </a:ext>
            </a:extLst>
          </p:cNvPr>
          <p:cNvSpPr txBox="1"/>
          <p:nvPr/>
        </p:nvSpPr>
        <p:spPr>
          <a:xfrm>
            <a:off x="4414436" y="1022004"/>
            <a:ext cx="4458272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F6426"/>
                </a:solidFill>
                <a:latin typeface="Source Code Pro"/>
              </a:rPr>
              <a:t>CREATE EXTERNAL TABLE </a:t>
            </a:r>
            <a:r>
              <a:rPr lang="en-US" dirty="0">
                <a:solidFill>
                  <a:srgbClr val="99A8BA"/>
                </a:solidFill>
                <a:latin typeface="Source Code Pro"/>
              </a:rPr>
              <a:t>User(</a:t>
            </a:r>
          </a:p>
          <a:p>
            <a:r>
              <a:rPr lang="en-US" dirty="0">
                <a:solidFill>
                  <a:srgbClr val="99A8BA"/>
                </a:solidFill>
                <a:latin typeface="Source Code Pro"/>
              </a:rPr>
              <a:t>  </a:t>
            </a:r>
            <a:r>
              <a:rPr lang="en-US" dirty="0" err="1">
                <a:solidFill>
                  <a:srgbClr val="99A8BA"/>
                </a:solidFill>
                <a:latin typeface="Source Code Pro"/>
              </a:rPr>
              <a:t>first_name</a:t>
            </a:r>
            <a:r>
              <a:rPr lang="en-US" dirty="0">
                <a:solidFill>
                  <a:srgbClr val="99A8BA"/>
                </a:solidFill>
                <a:latin typeface="Source Code Pro"/>
              </a:rPr>
              <a:t> </a:t>
            </a:r>
            <a:r>
              <a:rPr lang="en-US" dirty="0">
                <a:solidFill>
                  <a:srgbClr val="BF6426"/>
                </a:solidFill>
                <a:latin typeface="Source Code Pro"/>
              </a:rPr>
              <a:t>VARCHAR</a:t>
            </a:r>
            <a:r>
              <a:rPr lang="en-US" dirty="0">
                <a:solidFill>
                  <a:srgbClr val="99A8BA"/>
                </a:solidFill>
                <a:latin typeface="Source Code Pro"/>
              </a:rPr>
              <a:t>(</a:t>
            </a:r>
            <a:r>
              <a:rPr lang="en-US" dirty="0">
                <a:solidFill>
                  <a:srgbClr val="5684AD"/>
                </a:solidFill>
                <a:latin typeface="Source Code Pro"/>
              </a:rPr>
              <a:t>64</a:t>
            </a:r>
            <a:r>
              <a:rPr lang="en-US" dirty="0">
                <a:solidFill>
                  <a:srgbClr val="99A8BA"/>
                </a:solidFill>
                <a:latin typeface="Source Code Pro"/>
              </a:rPr>
              <a:t>),</a:t>
            </a:r>
          </a:p>
          <a:p>
            <a:r>
              <a:rPr lang="en-US" dirty="0">
                <a:solidFill>
                  <a:srgbClr val="99A8BA"/>
                </a:solidFill>
                <a:latin typeface="Source Code Pro"/>
              </a:rPr>
              <a:t>  </a:t>
            </a:r>
            <a:r>
              <a:rPr lang="en-US" dirty="0" err="1">
                <a:solidFill>
                  <a:srgbClr val="99A8BA"/>
                </a:solidFill>
                <a:latin typeface="Source Code Pro"/>
              </a:rPr>
              <a:t>last_name</a:t>
            </a:r>
            <a:r>
              <a:rPr lang="en-US" dirty="0">
                <a:solidFill>
                  <a:srgbClr val="99A8BA"/>
                </a:solidFill>
                <a:latin typeface="Source Code Pro"/>
              </a:rPr>
              <a:t> </a:t>
            </a:r>
            <a:r>
              <a:rPr lang="en-US" dirty="0">
                <a:solidFill>
                  <a:srgbClr val="BF6426"/>
                </a:solidFill>
                <a:latin typeface="Source Code Pro"/>
              </a:rPr>
              <a:t>VARCHAR</a:t>
            </a:r>
            <a:r>
              <a:rPr lang="en-US" dirty="0">
                <a:solidFill>
                  <a:srgbClr val="99A8BA"/>
                </a:solidFill>
                <a:latin typeface="Source Code Pro"/>
              </a:rPr>
              <a:t>(</a:t>
            </a:r>
            <a:r>
              <a:rPr lang="en-US" dirty="0">
                <a:solidFill>
                  <a:srgbClr val="5684AD"/>
                </a:solidFill>
                <a:latin typeface="Source Code Pro"/>
              </a:rPr>
              <a:t>64</a:t>
            </a:r>
            <a:r>
              <a:rPr lang="en-US" dirty="0">
                <a:solidFill>
                  <a:srgbClr val="99A8BA"/>
                </a:solidFill>
                <a:latin typeface="Source Code Pro"/>
              </a:rPr>
              <a:t>),</a:t>
            </a:r>
          </a:p>
          <a:p>
            <a:r>
              <a:rPr lang="en-US" dirty="0">
                <a:solidFill>
                  <a:srgbClr val="99A8BA"/>
                </a:solidFill>
                <a:latin typeface="Source Code Pro"/>
              </a:rPr>
              <a:t>  </a:t>
            </a:r>
            <a:r>
              <a:rPr lang="en-US" dirty="0" err="1">
                <a:solidFill>
                  <a:srgbClr val="99A8BA"/>
                </a:solidFill>
                <a:latin typeface="Source Code Pro"/>
              </a:rPr>
              <a:t>company_name</a:t>
            </a:r>
            <a:r>
              <a:rPr lang="en-US" dirty="0">
                <a:solidFill>
                  <a:srgbClr val="99A8BA"/>
                </a:solidFill>
                <a:latin typeface="Source Code Pro"/>
              </a:rPr>
              <a:t> </a:t>
            </a:r>
            <a:r>
              <a:rPr lang="en-US" dirty="0">
                <a:solidFill>
                  <a:srgbClr val="BF6426"/>
                </a:solidFill>
                <a:latin typeface="Source Code Pro"/>
              </a:rPr>
              <a:t>VARCHAR</a:t>
            </a:r>
            <a:r>
              <a:rPr lang="en-US" dirty="0">
                <a:solidFill>
                  <a:srgbClr val="99A8BA"/>
                </a:solidFill>
                <a:latin typeface="Source Code Pro"/>
              </a:rPr>
              <a:t>(</a:t>
            </a:r>
            <a:r>
              <a:rPr lang="en-US" dirty="0">
                <a:solidFill>
                  <a:srgbClr val="5684AD"/>
                </a:solidFill>
                <a:latin typeface="Source Code Pro"/>
              </a:rPr>
              <a:t>64</a:t>
            </a:r>
            <a:r>
              <a:rPr lang="en-US" dirty="0">
                <a:solidFill>
                  <a:srgbClr val="99A8BA"/>
                </a:solidFill>
                <a:latin typeface="Source Code Pro"/>
              </a:rPr>
              <a:t>),</a:t>
            </a:r>
          </a:p>
          <a:p>
            <a:r>
              <a:rPr lang="en-US" dirty="0">
                <a:solidFill>
                  <a:srgbClr val="99A8BA"/>
                </a:solidFill>
                <a:latin typeface="Source Code Pro"/>
              </a:rPr>
              <a:t>  address </a:t>
            </a:r>
            <a:r>
              <a:rPr lang="en-US" dirty="0">
                <a:solidFill>
                  <a:srgbClr val="BF6426"/>
                </a:solidFill>
                <a:latin typeface="Source Code Pro"/>
              </a:rPr>
              <a:t>STRUCT</a:t>
            </a:r>
            <a:r>
              <a:rPr lang="en-US" dirty="0">
                <a:solidFill>
                  <a:srgbClr val="99A8BA"/>
                </a:solidFill>
                <a:latin typeface="Source Code Pro"/>
              </a:rPr>
              <a:t>&lt;</a:t>
            </a:r>
            <a:r>
              <a:rPr lang="en-US" dirty="0" err="1">
                <a:solidFill>
                  <a:srgbClr val="99A8BA"/>
                </a:solidFill>
                <a:latin typeface="Source Code Pro"/>
              </a:rPr>
              <a:t>zip:</a:t>
            </a:r>
            <a:r>
              <a:rPr lang="en-US" dirty="0" err="1">
                <a:solidFill>
                  <a:srgbClr val="BF6426"/>
                </a:solidFill>
                <a:latin typeface="Source Code Pro"/>
              </a:rPr>
              <a:t>INT</a:t>
            </a:r>
            <a:r>
              <a:rPr lang="en-US" dirty="0">
                <a:solidFill>
                  <a:srgbClr val="99A8BA"/>
                </a:solidFill>
                <a:latin typeface="Source Code Pro"/>
              </a:rPr>
              <a:t>, </a:t>
            </a:r>
            <a:r>
              <a:rPr lang="en-US" dirty="0" err="1">
                <a:solidFill>
                  <a:srgbClr val="99A8BA"/>
                </a:solidFill>
                <a:latin typeface="Source Code Pro"/>
              </a:rPr>
              <a:t>street:</a:t>
            </a:r>
            <a:r>
              <a:rPr lang="en-US" dirty="0" err="1">
                <a:solidFill>
                  <a:srgbClr val="BF6426"/>
                </a:solidFill>
                <a:latin typeface="Source Code Pro"/>
              </a:rPr>
              <a:t>STRING</a:t>
            </a:r>
            <a:r>
              <a:rPr lang="en-US" dirty="0">
                <a:solidFill>
                  <a:srgbClr val="99A8BA"/>
                </a:solidFill>
                <a:latin typeface="Source Code Pro"/>
              </a:rPr>
              <a:t>&gt;,</a:t>
            </a:r>
          </a:p>
          <a:p>
            <a:r>
              <a:rPr lang="en-US" dirty="0">
                <a:solidFill>
                  <a:srgbClr val="99A8BA"/>
                </a:solidFill>
                <a:latin typeface="Source Code Pro"/>
              </a:rPr>
              <a:t>  country </a:t>
            </a:r>
            <a:r>
              <a:rPr lang="en-US" dirty="0">
                <a:solidFill>
                  <a:srgbClr val="BF6426"/>
                </a:solidFill>
                <a:latin typeface="Source Code Pro"/>
              </a:rPr>
              <a:t>VARCHAR</a:t>
            </a:r>
            <a:r>
              <a:rPr lang="en-US" dirty="0">
                <a:solidFill>
                  <a:srgbClr val="99A8BA"/>
                </a:solidFill>
                <a:latin typeface="Source Code Pro"/>
              </a:rPr>
              <a:t>(</a:t>
            </a:r>
            <a:r>
              <a:rPr lang="en-US" dirty="0">
                <a:solidFill>
                  <a:srgbClr val="5684AD"/>
                </a:solidFill>
                <a:latin typeface="Source Code Pro"/>
              </a:rPr>
              <a:t>64</a:t>
            </a:r>
            <a:r>
              <a:rPr lang="en-US" dirty="0">
                <a:solidFill>
                  <a:srgbClr val="99A8BA"/>
                </a:solidFill>
                <a:latin typeface="Source Code Pro"/>
              </a:rPr>
              <a:t>),</a:t>
            </a:r>
          </a:p>
          <a:p>
            <a:r>
              <a:rPr lang="en-US" dirty="0">
                <a:solidFill>
                  <a:srgbClr val="99A8BA"/>
                </a:solidFill>
                <a:latin typeface="Source Code Pro"/>
              </a:rPr>
              <a:t>  city </a:t>
            </a:r>
            <a:r>
              <a:rPr lang="en-US" dirty="0">
                <a:solidFill>
                  <a:srgbClr val="BF6426"/>
                </a:solidFill>
                <a:latin typeface="Source Code Pro"/>
              </a:rPr>
              <a:t>VARCHAR</a:t>
            </a:r>
            <a:r>
              <a:rPr lang="en-US" dirty="0">
                <a:solidFill>
                  <a:srgbClr val="99A8BA"/>
                </a:solidFill>
                <a:latin typeface="Source Code Pro"/>
              </a:rPr>
              <a:t>(</a:t>
            </a:r>
            <a:r>
              <a:rPr lang="en-US" dirty="0">
                <a:solidFill>
                  <a:srgbClr val="5684AD"/>
                </a:solidFill>
                <a:latin typeface="Source Code Pro"/>
              </a:rPr>
              <a:t>32</a:t>
            </a:r>
            <a:r>
              <a:rPr lang="en-US" dirty="0">
                <a:solidFill>
                  <a:srgbClr val="99A8BA"/>
                </a:solidFill>
                <a:latin typeface="Source Code Pro"/>
              </a:rPr>
              <a:t>),</a:t>
            </a:r>
          </a:p>
          <a:p>
            <a:r>
              <a:rPr lang="en-US" dirty="0">
                <a:solidFill>
                  <a:srgbClr val="99A8BA"/>
                </a:solidFill>
                <a:latin typeface="Source Code Pro"/>
              </a:rPr>
              <a:t>  state </a:t>
            </a:r>
            <a:r>
              <a:rPr lang="en-US" dirty="0">
                <a:solidFill>
                  <a:srgbClr val="BF6426"/>
                </a:solidFill>
                <a:latin typeface="Source Code Pro"/>
              </a:rPr>
              <a:t>VARCHAR</a:t>
            </a:r>
            <a:r>
              <a:rPr lang="en-US" dirty="0">
                <a:solidFill>
                  <a:srgbClr val="99A8BA"/>
                </a:solidFill>
                <a:latin typeface="Source Code Pro"/>
              </a:rPr>
              <a:t>(</a:t>
            </a:r>
            <a:r>
              <a:rPr lang="en-US" dirty="0">
                <a:solidFill>
                  <a:srgbClr val="5684AD"/>
                </a:solidFill>
                <a:latin typeface="Source Code Pro"/>
              </a:rPr>
              <a:t>32</a:t>
            </a:r>
            <a:r>
              <a:rPr lang="en-US" dirty="0">
                <a:solidFill>
                  <a:srgbClr val="99A8BA"/>
                </a:solidFill>
                <a:latin typeface="Source Code Pro"/>
              </a:rPr>
              <a:t>),</a:t>
            </a:r>
          </a:p>
          <a:p>
            <a:r>
              <a:rPr lang="en-US" dirty="0">
                <a:solidFill>
                  <a:srgbClr val="99A8BA"/>
                </a:solidFill>
                <a:latin typeface="Source Code Pro"/>
              </a:rPr>
              <a:t>  post </a:t>
            </a:r>
            <a:r>
              <a:rPr lang="en-US" dirty="0">
                <a:solidFill>
                  <a:srgbClr val="BF6426"/>
                </a:solidFill>
                <a:latin typeface="Source Code Pro"/>
              </a:rPr>
              <a:t>INT</a:t>
            </a:r>
            <a:r>
              <a:rPr lang="en-US" dirty="0">
                <a:solidFill>
                  <a:srgbClr val="99A8BA"/>
                </a:solidFill>
                <a:latin typeface="Source Code Pro"/>
              </a:rPr>
              <a:t>,</a:t>
            </a:r>
          </a:p>
          <a:p>
            <a:r>
              <a:rPr lang="en-US" dirty="0">
                <a:solidFill>
                  <a:srgbClr val="99A8BA"/>
                </a:solidFill>
                <a:latin typeface="Source Code Pro"/>
              </a:rPr>
              <a:t>  </a:t>
            </a:r>
            <a:r>
              <a:rPr lang="en-US" dirty="0" err="1">
                <a:solidFill>
                  <a:srgbClr val="99A8BA"/>
                </a:solidFill>
                <a:latin typeface="Source Code Pro"/>
              </a:rPr>
              <a:t>phone_nos</a:t>
            </a:r>
            <a:r>
              <a:rPr lang="en-US" dirty="0">
                <a:solidFill>
                  <a:srgbClr val="99A8BA"/>
                </a:solidFill>
                <a:latin typeface="Source Code Pro"/>
              </a:rPr>
              <a:t> </a:t>
            </a:r>
            <a:r>
              <a:rPr lang="en-US" dirty="0">
                <a:solidFill>
                  <a:srgbClr val="BF6426"/>
                </a:solidFill>
                <a:latin typeface="Source Code Pro"/>
              </a:rPr>
              <a:t>ARRAY&lt;STRING&gt;</a:t>
            </a:r>
            <a:r>
              <a:rPr lang="en-US" dirty="0">
                <a:solidFill>
                  <a:srgbClr val="99A8BA"/>
                </a:solidFill>
                <a:latin typeface="Source Code Pro"/>
              </a:rPr>
              <a:t>,</a:t>
            </a:r>
          </a:p>
          <a:p>
            <a:r>
              <a:rPr lang="en-US" dirty="0">
                <a:solidFill>
                  <a:srgbClr val="99A8BA"/>
                </a:solidFill>
                <a:latin typeface="Source Code Pro"/>
              </a:rPr>
              <a:t>  mail </a:t>
            </a:r>
            <a:r>
              <a:rPr lang="en-US" dirty="0">
                <a:solidFill>
                  <a:srgbClr val="BF6426"/>
                </a:solidFill>
                <a:latin typeface="Source Code Pro"/>
              </a:rPr>
              <a:t>MAP&lt;STRING, STRING&gt;</a:t>
            </a:r>
            <a:r>
              <a:rPr lang="en-US" dirty="0">
                <a:solidFill>
                  <a:srgbClr val="99A8BA"/>
                </a:solidFill>
                <a:latin typeface="Source Code Pro"/>
              </a:rPr>
              <a:t>,</a:t>
            </a:r>
          </a:p>
          <a:p>
            <a:r>
              <a:rPr lang="en-US" dirty="0">
                <a:solidFill>
                  <a:srgbClr val="99A8BA"/>
                </a:solidFill>
                <a:latin typeface="Source Code Pro"/>
              </a:rPr>
              <a:t>  </a:t>
            </a:r>
            <a:r>
              <a:rPr lang="en-US" dirty="0" err="1">
                <a:solidFill>
                  <a:srgbClr val="99A8BA"/>
                </a:solidFill>
                <a:latin typeface="Source Code Pro"/>
              </a:rPr>
              <a:t>web_address</a:t>
            </a:r>
            <a:r>
              <a:rPr lang="en-US" dirty="0">
                <a:solidFill>
                  <a:srgbClr val="99A8BA"/>
                </a:solidFill>
                <a:latin typeface="Source Code Pro"/>
              </a:rPr>
              <a:t> </a:t>
            </a:r>
            <a:r>
              <a:rPr lang="en-US" dirty="0">
                <a:solidFill>
                  <a:srgbClr val="BF6426"/>
                </a:solidFill>
                <a:latin typeface="Source Code Pro"/>
              </a:rPr>
              <a:t>VARCHAR</a:t>
            </a:r>
            <a:r>
              <a:rPr lang="en-US" dirty="0">
                <a:solidFill>
                  <a:srgbClr val="99A8BA"/>
                </a:solidFill>
                <a:latin typeface="Source Code Pro"/>
              </a:rPr>
              <a:t>(</a:t>
            </a:r>
            <a:r>
              <a:rPr lang="en-US" dirty="0">
                <a:solidFill>
                  <a:srgbClr val="5684AD"/>
                </a:solidFill>
                <a:latin typeface="Source Code Pro"/>
              </a:rPr>
              <a:t>64</a:t>
            </a:r>
            <a:r>
              <a:rPr lang="en-US" dirty="0">
                <a:solidFill>
                  <a:srgbClr val="99A8BA"/>
                </a:solidFill>
                <a:latin typeface="Source Code Pro"/>
              </a:rPr>
              <a:t>)</a:t>
            </a:r>
          </a:p>
          <a:p>
            <a:r>
              <a:rPr lang="en-US" dirty="0">
                <a:solidFill>
                  <a:srgbClr val="99A8BA"/>
                </a:solidFill>
                <a:latin typeface="Source Code Pro"/>
              </a:rPr>
              <a:t>)</a:t>
            </a:r>
          </a:p>
          <a:p>
            <a:r>
              <a:rPr lang="en-US" dirty="0">
                <a:solidFill>
                  <a:srgbClr val="99A8BA"/>
                </a:solidFill>
                <a:latin typeface="Source Code Pro"/>
              </a:rPr>
              <a:t>COMMENT </a:t>
            </a:r>
            <a:r>
              <a:rPr lang="en-US" dirty="0">
                <a:solidFill>
                  <a:srgbClr val="587647"/>
                </a:solidFill>
                <a:latin typeface="Source Code Pro"/>
              </a:rPr>
              <a:t>'Temporary ORC table'</a:t>
            </a:r>
          </a:p>
          <a:p>
            <a:r>
              <a:rPr lang="en-US" dirty="0">
                <a:solidFill>
                  <a:srgbClr val="99A8BA"/>
                </a:solidFill>
                <a:latin typeface="Source Code Pro"/>
              </a:rPr>
              <a:t>STORED </a:t>
            </a:r>
            <a:r>
              <a:rPr lang="en-US" dirty="0">
                <a:solidFill>
                  <a:srgbClr val="BF6426"/>
                </a:solidFill>
                <a:latin typeface="Source Code Pro"/>
              </a:rPr>
              <a:t>AS </a:t>
            </a:r>
            <a:r>
              <a:rPr lang="en-US" dirty="0">
                <a:solidFill>
                  <a:srgbClr val="99A8BA"/>
                </a:solidFill>
                <a:latin typeface="Source Code Pro"/>
              </a:rPr>
              <a:t>ORCLOCATION </a:t>
            </a:r>
            <a:r>
              <a:rPr lang="en-US" dirty="0">
                <a:solidFill>
                  <a:srgbClr val="587647"/>
                </a:solidFill>
                <a:latin typeface="Source Code Pro"/>
              </a:rPr>
              <a:t>'/user/hive/orc/user'</a:t>
            </a:r>
          </a:p>
          <a:p>
            <a:r>
              <a:rPr lang="en-US" dirty="0">
                <a:solidFill>
                  <a:srgbClr val="99A8BA"/>
                </a:solidFill>
                <a:latin typeface="Source Code Pro"/>
              </a:rPr>
              <a:t>TBLPROPERTIES (</a:t>
            </a:r>
            <a:r>
              <a:rPr lang="en-US" dirty="0">
                <a:solidFill>
                  <a:srgbClr val="587647"/>
                </a:solidFill>
                <a:latin typeface="Source Code Pro"/>
              </a:rPr>
              <a:t>"</a:t>
            </a:r>
            <a:r>
              <a:rPr lang="en-US" dirty="0" err="1">
                <a:solidFill>
                  <a:srgbClr val="587647"/>
                </a:solidFill>
                <a:latin typeface="Source Code Pro"/>
              </a:rPr>
              <a:t>orc.compress</a:t>
            </a:r>
            <a:r>
              <a:rPr lang="en-US" dirty="0">
                <a:solidFill>
                  <a:srgbClr val="587647"/>
                </a:solidFill>
                <a:latin typeface="Source Code Pro"/>
              </a:rPr>
              <a:t>"</a:t>
            </a:r>
            <a:r>
              <a:rPr lang="en-US" dirty="0">
                <a:solidFill>
                  <a:srgbClr val="99A8BA"/>
                </a:solidFill>
                <a:latin typeface="Source Code Pro"/>
              </a:rPr>
              <a:t>=</a:t>
            </a:r>
            <a:r>
              <a:rPr lang="en-US" dirty="0">
                <a:solidFill>
                  <a:srgbClr val="587647"/>
                </a:solidFill>
                <a:latin typeface="Source Code Pro"/>
              </a:rPr>
              <a:t>"SNAPPY"</a:t>
            </a:r>
            <a:r>
              <a:rPr lang="en-US" dirty="0">
                <a:solidFill>
                  <a:srgbClr val="99A8BA"/>
                </a:solidFill>
                <a:latin typeface="Source Code Pro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354227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>
            <a:normAutofit/>
          </a:bodyPr>
          <a:lstStyle/>
          <a:p>
            <a:r>
              <a:rPr lang="hu-HU" cap="all" dirty="0" err="1"/>
              <a:t>Hive</a:t>
            </a:r>
            <a:r>
              <a:rPr lang="hu-HU" cap="all" dirty="0"/>
              <a:t> – </a:t>
            </a:r>
            <a:r>
              <a:rPr lang="hu-HU" cap="all" dirty="0" err="1"/>
              <a:t>Architecture</a:t>
            </a:r>
            <a:endParaRPr lang="en-US" cap="all" dirty="0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00D521-14E2-8046-A0ED-1F6AF70EB6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7045" y="891707"/>
            <a:ext cx="5438798" cy="3442088"/>
          </a:xfrm>
          <a:prstGeom prst="rect">
            <a:avLst/>
          </a:prstGeom>
        </p:spPr>
      </p:pic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DFE09F0A-15D5-3942-B1CC-B3EEBA8AC2CE}"/>
              </a:ext>
            </a:extLst>
          </p:cNvPr>
          <p:cNvSpPr txBox="1">
            <a:spLocks/>
          </p:cNvSpPr>
          <p:nvPr/>
        </p:nvSpPr>
        <p:spPr>
          <a:xfrm>
            <a:off x="6078071" y="1134148"/>
            <a:ext cx="2838883" cy="2241511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en-US" sz="1400" b="1" dirty="0"/>
              <a:t>Hive </a:t>
            </a:r>
            <a:r>
              <a:rPr lang="en-US" sz="1400" b="1" dirty="0" err="1"/>
              <a:t>Metastore</a:t>
            </a:r>
            <a:endParaRPr lang="en-US" sz="1400" b="1" dirty="0"/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400" dirty="0"/>
              <a:t>Stores the schema info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endParaRPr lang="en-US" sz="1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en-US" sz="1400" b="1" dirty="0"/>
              <a:t>Hive Server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</a:pPr>
            <a:r>
              <a:rPr lang="en-US" sz="1400" dirty="0"/>
              <a:t>Translates SQL to MapReduce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</a:pPr>
            <a:r>
              <a:rPr lang="en-US" sz="1400" dirty="0"/>
              <a:t>(or TEZ or Spark)</a:t>
            </a:r>
          </a:p>
        </p:txBody>
      </p:sp>
    </p:spTree>
    <p:extLst>
      <p:ext uri="{BB962C8B-B14F-4D97-AF65-F5344CB8AC3E}">
        <p14:creationId xmlns:p14="http://schemas.microsoft.com/office/powerpoint/2010/main" val="455361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hu-HU" cap="all" dirty="0"/>
              <a:t>HIVE – PARTITIONS</a:t>
            </a:r>
            <a:endParaRPr lang="en-US" cap="all" dirty="0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4AF7CE-9550-6043-BF57-B79B4CF2757E}"/>
              </a:ext>
            </a:extLst>
          </p:cNvPr>
          <p:cNvSpPr txBox="1"/>
          <p:nvPr/>
        </p:nvSpPr>
        <p:spPr>
          <a:xfrm>
            <a:off x="535353" y="1194668"/>
            <a:ext cx="2771727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Source Code Pro for Powerline" panose="020B0509030403020204" pitchFamily="49" charset="0"/>
                <a:ea typeface="Source Code Pro for Powerline" panose="020B0509030403020204" pitchFamily="49" charset="0"/>
              </a:rPr>
              <a:t>CREATE TABLE </a:t>
            </a:r>
            <a:r>
              <a:rPr lang="en-GB" sz="1200" dirty="0" err="1">
                <a:latin typeface="Source Code Pro for Powerline" panose="020B0509030403020204" pitchFamily="49" charset="0"/>
                <a:ea typeface="Source Code Pro for Powerline" panose="020B0509030403020204" pitchFamily="49" charset="0"/>
              </a:rPr>
              <a:t>by_month</a:t>
            </a:r>
            <a:r>
              <a:rPr lang="en-GB" sz="1200" dirty="0">
                <a:latin typeface="Source Code Pro for Powerline" panose="020B0509030403020204" pitchFamily="49" charset="0"/>
                <a:ea typeface="Source Code Pro for Powerline" panose="020B0509030403020204" pitchFamily="49" charset="0"/>
              </a:rPr>
              <a:t> (</a:t>
            </a:r>
            <a:br>
              <a:rPr lang="en-GB" sz="1200" dirty="0">
                <a:latin typeface="Source Code Pro for Powerline" panose="020B0509030403020204" pitchFamily="49" charset="0"/>
                <a:ea typeface="Source Code Pro for Powerline" panose="020B0509030403020204" pitchFamily="49" charset="0"/>
              </a:rPr>
            </a:br>
            <a:r>
              <a:rPr lang="en-GB" sz="1200" dirty="0">
                <a:latin typeface="Source Code Pro for Powerline" panose="020B0509030403020204" pitchFamily="49" charset="0"/>
                <a:ea typeface="Source Code Pro for Powerline" panose="020B0509030403020204" pitchFamily="49" charset="0"/>
              </a:rPr>
              <a:t>  country string,</a:t>
            </a:r>
            <a:br>
              <a:rPr lang="en-GB" sz="1200" dirty="0">
                <a:latin typeface="Source Code Pro for Powerline" panose="020B0509030403020204" pitchFamily="49" charset="0"/>
                <a:ea typeface="Source Code Pro for Powerline" panose="020B0509030403020204" pitchFamily="49" charset="0"/>
              </a:rPr>
            </a:br>
            <a:r>
              <a:rPr lang="en-GB" sz="1200" dirty="0">
                <a:latin typeface="Source Code Pro for Powerline" panose="020B0509030403020204" pitchFamily="49" charset="0"/>
                <a:ea typeface="Source Code Pro for Powerline" panose="020B0509030403020204" pitchFamily="49" charset="0"/>
              </a:rPr>
              <a:t>  </a:t>
            </a:r>
            <a:r>
              <a:rPr lang="en-GB" sz="1200" dirty="0" err="1">
                <a:latin typeface="Source Code Pro for Powerline" panose="020B0509030403020204" pitchFamily="49" charset="0"/>
                <a:ea typeface="Source Code Pro for Powerline" panose="020B0509030403020204" pitchFamily="49" charset="0"/>
              </a:rPr>
              <a:t>iso_code</a:t>
            </a:r>
            <a:r>
              <a:rPr lang="en-GB" sz="1200" dirty="0">
                <a:latin typeface="Source Code Pro for Powerline" panose="020B0509030403020204" pitchFamily="49" charset="0"/>
                <a:ea typeface="Source Code Pro for Powerline" panose="020B0509030403020204" pitchFamily="49" charset="0"/>
              </a:rPr>
              <a:t> string,</a:t>
            </a:r>
            <a:br>
              <a:rPr lang="en-GB" sz="1200" dirty="0">
                <a:latin typeface="Source Code Pro for Powerline" panose="020B0509030403020204" pitchFamily="49" charset="0"/>
                <a:ea typeface="Source Code Pro for Powerline" panose="020B0509030403020204" pitchFamily="49" charset="0"/>
              </a:rPr>
            </a:br>
            <a:r>
              <a:rPr lang="en-GB" sz="1200" dirty="0">
                <a:latin typeface="Source Code Pro for Powerline" panose="020B0509030403020204" pitchFamily="49" charset="0"/>
                <a:ea typeface="Source Code Pro for Powerline" panose="020B0509030403020204" pitchFamily="49" charset="0"/>
              </a:rPr>
              <a:t>  day date,</a:t>
            </a:r>
            <a:br>
              <a:rPr lang="en-GB" sz="1200" dirty="0">
                <a:latin typeface="Source Code Pro for Powerline" panose="020B0509030403020204" pitchFamily="49" charset="0"/>
                <a:ea typeface="Source Code Pro for Powerline" panose="020B0509030403020204" pitchFamily="49" charset="0"/>
              </a:rPr>
            </a:br>
            <a:r>
              <a:rPr lang="en-GB" sz="1200" dirty="0">
                <a:latin typeface="Source Code Pro for Powerline" panose="020B0509030403020204" pitchFamily="49" charset="0"/>
                <a:ea typeface="Source Code Pro for Powerline" panose="020B0509030403020204" pitchFamily="49" charset="0"/>
              </a:rPr>
              <a:t>  </a:t>
            </a:r>
            <a:r>
              <a:rPr lang="en-GB" sz="1200" dirty="0" err="1">
                <a:latin typeface="Source Code Pro for Powerline" panose="020B0509030403020204" pitchFamily="49" charset="0"/>
                <a:ea typeface="Source Code Pro for Powerline" panose="020B0509030403020204" pitchFamily="49" charset="0"/>
              </a:rPr>
              <a:t>total_vaccinations</a:t>
            </a:r>
            <a:r>
              <a:rPr lang="en-GB" sz="1200" dirty="0">
                <a:latin typeface="Source Code Pro for Powerline" panose="020B0509030403020204" pitchFamily="49" charset="0"/>
                <a:ea typeface="Source Code Pro for Powerline" panose="020B0509030403020204" pitchFamily="49" charset="0"/>
              </a:rPr>
              <a:t> float</a:t>
            </a:r>
            <a:br>
              <a:rPr lang="en-GB" sz="1200" dirty="0">
                <a:latin typeface="Source Code Pro for Powerline" panose="020B0509030403020204" pitchFamily="49" charset="0"/>
                <a:ea typeface="Source Code Pro for Powerline" panose="020B0509030403020204" pitchFamily="49" charset="0"/>
              </a:rPr>
            </a:br>
            <a:r>
              <a:rPr lang="en-GB" sz="1200" dirty="0">
                <a:latin typeface="Source Code Pro for Powerline" panose="020B0509030403020204" pitchFamily="49" charset="0"/>
                <a:ea typeface="Source Code Pro for Powerline" panose="020B0509030403020204" pitchFamily="49" charset="0"/>
              </a:rPr>
              <a:t>)</a:t>
            </a:r>
            <a:br>
              <a:rPr lang="en-GB" sz="1200" dirty="0">
                <a:latin typeface="Source Code Pro for Powerline" panose="020B0509030403020204" pitchFamily="49" charset="0"/>
                <a:ea typeface="Source Code Pro for Powerline" panose="020B0509030403020204" pitchFamily="49" charset="0"/>
              </a:rPr>
            </a:br>
            <a:r>
              <a:rPr lang="en-GB" sz="1200" dirty="0">
                <a:solidFill>
                  <a:srgbClr val="FF0000"/>
                </a:solidFill>
                <a:latin typeface="Source Code Pro for Powerline" panose="020B0509030403020204" pitchFamily="49" charset="0"/>
                <a:ea typeface="Source Code Pro for Powerline" panose="020B0509030403020204" pitchFamily="49" charset="0"/>
              </a:rPr>
              <a:t>PARTITIONED BY (</a:t>
            </a:r>
          </a:p>
          <a:p>
            <a:r>
              <a:rPr lang="en-GB" sz="1200" dirty="0">
                <a:solidFill>
                  <a:srgbClr val="FF0000"/>
                </a:solidFill>
                <a:latin typeface="Source Code Pro for Powerline" panose="020B0509030403020204" pitchFamily="49" charset="0"/>
                <a:ea typeface="Source Code Pro for Powerline" panose="020B0509030403020204" pitchFamily="49" charset="0"/>
              </a:rPr>
              <a:t>  year int, month int)</a:t>
            </a:r>
            <a:endParaRPr lang="en-US" sz="1200" dirty="0">
              <a:latin typeface="Source Code Pro for Powerline" panose="020B0509030403020204" pitchFamily="49" charset="0"/>
              <a:ea typeface="Source Code Pro for Powerline" panose="020B0509030403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F347E7-2418-674B-A155-F99F60676194}"/>
              </a:ext>
            </a:extLst>
          </p:cNvPr>
          <p:cNvSpPr txBox="1"/>
          <p:nvPr/>
        </p:nvSpPr>
        <p:spPr>
          <a:xfrm>
            <a:off x="5107353" y="1337965"/>
            <a:ext cx="277172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 err="1">
                <a:latin typeface="Source Code Pro for Powerline" panose="020B0509030403020204" pitchFamily="49" charset="0"/>
                <a:ea typeface="Source Code Pro for Powerline" panose="020B0509030403020204" pitchFamily="49" charset="0"/>
              </a:rPr>
              <a:t>by_month</a:t>
            </a:r>
            <a:r>
              <a:rPr lang="en-GB" sz="1200" dirty="0">
                <a:latin typeface="Source Code Pro for Powerline" panose="020B0509030403020204" pitchFamily="49" charset="0"/>
                <a:ea typeface="Source Code Pro for Powerline" panose="020B0509030403020204" pitchFamily="49" charset="0"/>
              </a:rPr>
              <a:t>/year=2020</a:t>
            </a:r>
            <a:br>
              <a:rPr lang="en-GB" sz="1200" dirty="0">
                <a:latin typeface="Source Code Pro for Powerline" panose="020B0509030403020204" pitchFamily="49" charset="0"/>
                <a:ea typeface="Source Code Pro for Powerline" panose="020B0509030403020204" pitchFamily="49" charset="0"/>
              </a:rPr>
            </a:br>
            <a:r>
              <a:rPr lang="en-GB" sz="1200" dirty="0" err="1">
                <a:latin typeface="Source Code Pro for Powerline" panose="020B0509030403020204" pitchFamily="49" charset="0"/>
                <a:ea typeface="Source Code Pro for Powerline" panose="020B0509030403020204" pitchFamily="49" charset="0"/>
              </a:rPr>
              <a:t>by_month</a:t>
            </a:r>
            <a:r>
              <a:rPr lang="en-GB" sz="1200" dirty="0">
                <a:latin typeface="Source Code Pro for Powerline" panose="020B0509030403020204" pitchFamily="49" charset="0"/>
                <a:ea typeface="Source Code Pro for Powerline" panose="020B0509030403020204" pitchFamily="49" charset="0"/>
              </a:rPr>
              <a:t>/year=2020/month=12</a:t>
            </a:r>
            <a:br>
              <a:rPr lang="en-GB" sz="1200" dirty="0">
                <a:latin typeface="Source Code Pro for Powerline" panose="020B0509030403020204" pitchFamily="49" charset="0"/>
                <a:ea typeface="Source Code Pro for Powerline" panose="020B0509030403020204" pitchFamily="49" charset="0"/>
              </a:rPr>
            </a:br>
            <a:r>
              <a:rPr lang="en-GB" sz="1200" dirty="0" err="1">
                <a:latin typeface="Source Code Pro for Powerline" panose="020B0509030403020204" pitchFamily="49" charset="0"/>
                <a:ea typeface="Source Code Pro for Powerline" panose="020B0509030403020204" pitchFamily="49" charset="0"/>
              </a:rPr>
              <a:t>by_month</a:t>
            </a:r>
            <a:r>
              <a:rPr lang="en-GB" sz="1200" dirty="0">
                <a:latin typeface="Source Code Pro for Powerline" panose="020B0509030403020204" pitchFamily="49" charset="0"/>
                <a:ea typeface="Source Code Pro for Powerline" panose="020B0509030403020204" pitchFamily="49" charset="0"/>
              </a:rPr>
              <a:t>/year=2021</a:t>
            </a:r>
            <a:br>
              <a:rPr lang="en-GB" sz="1200" dirty="0">
                <a:latin typeface="Source Code Pro for Powerline" panose="020B0509030403020204" pitchFamily="49" charset="0"/>
                <a:ea typeface="Source Code Pro for Powerline" panose="020B0509030403020204" pitchFamily="49" charset="0"/>
              </a:rPr>
            </a:br>
            <a:r>
              <a:rPr lang="en-GB" sz="1200" dirty="0" err="1">
                <a:latin typeface="Source Code Pro for Powerline" panose="020B0509030403020204" pitchFamily="49" charset="0"/>
                <a:ea typeface="Source Code Pro for Powerline" panose="020B0509030403020204" pitchFamily="49" charset="0"/>
              </a:rPr>
              <a:t>by_month</a:t>
            </a:r>
            <a:r>
              <a:rPr lang="en-GB" sz="1200" dirty="0">
                <a:latin typeface="Source Code Pro for Powerline" panose="020B0509030403020204" pitchFamily="49" charset="0"/>
                <a:ea typeface="Source Code Pro for Powerline" panose="020B0509030403020204" pitchFamily="49" charset="0"/>
              </a:rPr>
              <a:t>/year=2021/month=1</a:t>
            </a:r>
            <a:br>
              <a:rPr lang="en-GB" sz="1200" dirty="0">
                <a:latin typeface="Source Code Pro for Powerline" panose="020B0509030403020204" pitchFamily="49" charset="0"/>
                <a:ea typeface="Source Code Pro for Powerline" panose="020B0509030403020204" pitchFamily="49" charset="0"/>
              </a:rPr>
            </a:br>
            <a:r>
              <a:rPr lang="en-GB" sz="1200" dirty="0" err="1">
                <a:latin typeface="Source Code Pro for Powerline" panose="020B0509030403020204" pitchFamily="49" charset="0"/>
                <a:ea typeface="Source Code Pro for Powerline" panose="020B0509030403020204" pitchFamily="49" charset="0"/>
              </a:rPr>
              <a:t>by_month</a:t>
            </a:r>
            <a:r>
              <a:rPr lang="en-GB" sz="1200" dirty="0">
                <a:latin typeface="Source Code Pro for Powerline" panose="020B0509030403020204" pitchFamily="49" charset="0"/>
                <a:ea typeface="Source Code Pro for Powerline" panose="020B0509030403020204" pitchFamily="49" charset="0"/>
              </a:rPr>
              <a:t>/year=2021/month=2</a:t>
            </a:r>
            <a:br>
              <a:rPr lang="en-GB" sz="1200" dirty="0">
                <a:latin typeface="Source Code Pro for Powerline" panose="020B0509030403020204" pitchFamily="49" charset="0"/>
                <a:ea typeface="Source Code Pro for Powerline" panose="020B0509030403020204" pitchFamily="49" charset="0"/>
              </a:rPr>
            </a:br>
            <a:r>
              <a:rPr lang="en-GB" sz="1200" dirty="0" err="1">
                <a:latin typeface="Source Code Pro for Powerline" panose="020B0509030403020204" pitchFamily="49" charset="0"/>
                <a:ea typeface="Source Code Pro for Powerline" panose="020B0509030403020204" pitchFamily="49" charset="0"/>
              </a:rPr>
              <a:t>by_month</a:t>
            </a:r>
            <a:r>
              <a:rPr lang="en-GB" sz="1200" dirty="0">
                <a:latin typeface="Source Code Pro for Powerline" panose="020B0509030403020204" pitchFamily="49" charset="0"/>
                <a:ea typeface="Source Code Pro for Powerline" panose="020B0509030403020204" pitchFamily="49" charset="0"/>
              </a:rPr>
              <a:t>/year=2021/month=3</a:t>
            </a:r>
            <a:endParaRPr lang="en-US" sz="1200" dirty="0">
              <a:latin typeface="Source Code Pro for Powerline" panose="020B0509030403020204" pitchFamily="49" charset="0"/>
              <a:ea typeface="Source Code Pro for Powerline" panose="020B0509030403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7E4AC-83E9-B74B-931B-EADE69769796}"/>
              </a:ext>
            </a:extLst>
          </p:cNvPr>
          <p:cNvSpPr txBox="1"/>
          <p:nvPr/>
        </p:nvSpPr>
        <p:spPr>
          <a:xfrm>
            <a:off x="267628" y="886891"/>
            <a:ext cx="1500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Table definition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16B8F6-19E1-E14F-8CBA-86CBFC2FBF0C}"/>
              </a:ext>
            </a:extLst>
          </p:cNvPr>
          <p:cNvSpPr txBox="1"/>
          <p:nvPr/>
        </p:nvSpPr>
        <p:spPr>
          <a:xfrm>
            <a:off x="4839628" y="1040779"/>
            <a:ext cx="1253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HDFS folders</a:t>
            </a:r>
          </a:p>
        </p:txBody>
      </p:sp>
    </p:spTree>
    <p:extLst>
      <p:ext uri="{BB962C8B-B14F-4D97-AF65-F5344CB8AC3E}">
        <p14:creationId xmlns:p14="http://schemas.microsoft.com/office/powerpoint/2010/main" val="4065840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hu-HU"/>
              <a:t>AGENDA</a:t>
            </a: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grpSp>
        <p:nvGrpSpPr>
          <p:cNvPr id="102" name="Group 101"/>
          <p:cNvGrpSpPr/>
          <p:nvPr/>
        </p:nvGrpSpPr>
        <p:grpSpPr>
          <a:xfrm>
            <a:off x="425853" y="1726863"/>
            <a:ext cx="3623747" cy="348437"/>
            <a:chOff x="448467" y="1385345"/>
            <a:chExt cx="4683742" cy="464582"/>
          </a:xfrm>
        </p:grpSpPr>
        <p:sp>
          <p:nvSpPr>
            <p:cNvPr id="103" name="TextBox 102"/>
            <p:cNvSpPr txBox="1"/>
            <p:nvPr/>
          </p:nvSpPr>
          <p:spPr>
            <a:xfrm>
              <a:off x="991818" y="1417581"/>
              <a:ext cx="4140391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hu-HU" sz="1500" dirty="0" err="1">
                  <a:solidFill>
                    <a:srgbClr val="444444"/>
                  </a:solidFill>
                  <a:latin typeface="Trebuchet MS"/>
                  <a:cs typeface="Trebuchet MS"/>
                </a:rPr>
                <a:t>Motivation</a:t>
              </a:r>
              <a:endParaRPr lang="hu-HU" sz="15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448467" y="1385345"/>
              <a:ext cx="464582" cy="464582"/>
              <a:chOff x="448467" y="1385718"/>
              <a:chExt cx="464582" cy="464582"/>
            </a:xfrm>
          </p:grpSpPr>
          <p:sp>
            <p:nvSpPr>
              <p:cNvPr id="105" name="Oval 104"/>
              <p:cNvSpPr/>
              <p:nvPr/>
            </p:nvSpPr>
            <p:spPr>
              <a:xfrm>
                <a:off x="448467" y="1385718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476866" y="1427189"/>
                <a:ext cx="404436" cy="406265"/>
              </a:xfrm>
              <a:prstGeom prst="rect">
                <a:avLst/>
              </a:prstGeom>
              <a:noFill/>
            </p:spPr>
            <p:txBody>
              <a:bodyPr wrap="none" tIns="27432" rtlCol="0">
                <a:spAutoFit/>
              </a:bodyPr>
              <a:lstStyle/>
              <a:p>
                <a:pPr algn="ctr"/>
                <a:r>
                  <a:rPr lang="hu-HU" sz="1500" b="1" dirty="0">
                    <a:solidFill>
                      <a:schemeClr val="bg1"/>
                    </a:solidFill>
                    <a:latin typeface="Arial Black"/>
                    <a:cs typeface="Arial Black"/>
                  </a:rPr>
                  <a:t>1</a:t>
                </a:r>
                <a:endParaRPr lang="en-US" sz="1500" b="1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</p:grpSp>
      </p:grpSp>
      <p:grpSp>
        <p:nvGrpSpPr>
          <p:cNvPr id="117" name="Group 116"/>
          <p:cNvGrpSpPr/>
          <p:nvPr/>
        </p:nvGrpSpPr>
        <p:grpSpPr>
          <a:xfrm>
            <a:off x="425853" y="2153169"/>
            <a:ext cx="3623747" cy="348437"/>
            <a:chOff x="448467" y="1385345"/>
            <a:chExt cx="4831661" cy="464582"/>
          </a:xfrm>
        </p:grpSpPr>
        <p:sp>
          <p:nvSpPr>
            <p:cNvPr id="118" name="TextBox 117"/>
            <p:cNvSpPr txBox="1"/>
            <p:nvPr/>
          </p:nvSpPr>
          <p:spPr>
            <a:xfrm>
              <a:off x="991816" y="1417581"/>
              <a:ext cx="4288312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hu-HU" sz="1500" dirty="0" err="1">
                  <a:solidFill>
                    <a:srgbClr val="444444"/>
                  </a:solidFill>
                  <a:latin typeface="Trebuchet MS"/>
                  <a:cs typeface="Trebuchet MS"/>
                </a:rPr>
                <a:t>Hadoop</a:t>
              </a:r>
              <a:endParaRPr lang="en-US" sz="15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119" name="Group 118"/>
            <p:cNvGrpSpPr/>
            <p:nvPr/>
          </p:nvGrpSpPr>
          <p:grpSpPr>
            <a:xfrm>
              <a:off x="448467" y="1385345"/>
              <a:ext cx="464582" cy="464582"/>
              <a:chOff x="448467" y="1385718"/>
              <a:chExt cx="464582" cy="464582"/>
            </a:xfrm>
          </p:grpSpPr>
          <p:sp>
            <p:nvSpPr>
              <p:cNvPr id="120" name="Oval 119"/>
              <p:cNvSpPr/>
              <p:nvPr/>
            </p:nvSpPr>
            <p:spPr>
              <a:xfrm>
                <a:off x="448467" y="1385718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470482" y="1427189"/>
                <a:ext cx="417207" cy="406265"/>
              </a:xfrm>
              <a:prstGeom prst="rect">
                <a:avLst/>
              </a:prstGeom>
              <a:noFill/>
            </p:spPr>
            <p:txBody>
              <a:bodyPr wrap="none" tIns="27432" rtlCol="0">
                <a:spAutoFit/>
              </a:bodyPr>
              <a:lstStyle/>
              <a:p>
                <a:pPr algn="ctr"/>
                <a:r>
                  <a:rPr lang="hu-HU" sz="1500" b="1" dirty="0">
                    <a:solidFill>
                      <a:schemeClr val="bg1"/>
                    </a:solidFill>
                    <a:latin typeface="Arial Black"/>
                    <a:cs typeface="Arial Black"/>
                  </a:rPr>
                  <a:t>2</a:t>
                </a:r>
                <a:endParaRPr lang="en-US" sz="1500" b="1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425853" y="2575720"/>
            <a:ext cx="3716384" cy="348437"/>
            <a:chOff x="448467" y="1385345"/>
            <a:chExt cx="4955177" cy="464582"/>
          </a:xfrm>
        </p:grpSpPr>
        <p:sp>
          <p:nvSpPr>
            <p:cNvPr id="36" name="TextBox 35"/>
            <p:cNvSpPr txBox="1"/>
            <p:nvPr/>
          </p:nvSpPr>
          <p:spPr>
            <a:xfrm>
              <a:off x="991815" y="1417581"/>
              <a:ext cx="4411829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GB" sz="1500" dirty="0">
                  <a:solidFill>
                    <a:srgbClr val="444444"/>
                  </a:solidFill>
                  <a:cs typeface="Trebuchet MS"/>
                </a:rPr>
                <a:t>Spark</a:t>
              </a:r>
              <a:endParaRPr lang="en-US" sz="1500" dirty="0">
                <a:solidFill>
                  <a:srgbClr val="444444"/>
                </a:solidFill>
                <a:cs typeface="Trebuchet MS"/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448467" y="1385345"/>
              <a:ext cx="464582" cy="464582"/>
              <a:chOff x="448467" y="1385718"/>
              <a:chExt cx="464582" cy="464582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448467" y="1385718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70480" y="1427189"/>
                <a:ext cx="417209" cy="406265"/>
              </a:xfrm>
              <a:prstGeom prst="rect">
                <a:avLst/>
              </a:prstGeom>
              <a:noFill/>
            </p:spPr>
            <p:txBody>
              <a:bodyPr wrap="none" tIns="27432" rtlCol="0">
                <a:spAutoFit/>
              </a:bodyPr>
              <a:lstStyle/>
              <a:p>
                <a:pPr algn="ctr"/>
                <a:r>
                  <a:rPr lang="hu-HU" sz="1500" b="1" dirty="0">
                    <a:solidFill>
                      <a:schemeClr val="bg1"/>
                    </a:solidFill>
                    <a:latin typeface="Arial Black"/>
                    <a:cs typeface="Arial Black"/>
                  </a:rPr>
                  <a:t>3</a:t>
                </a:r>
                <a:endParaRPr lang="en-US" sz="1500" b="1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8923771-3BBA-B145-B9EA-979BC9C52A63}"/>
              </a:ext>
            </a:extLst>
          </p:cNvPr>
          <p:cNvGrpSpPr/>
          <p:nvPr/>
        </p:nvGrpSpPr>
        <p:grpSpPr>
          <a:xfrm>
            <a:off x="421943" y="3011765"/>
            <a:ext cx="3071716" cy="348437"/>
            <a:chOff x="448467" y="1385345"/>
            <a:chExt cx="4095620" cy="46458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BC53982-55BD-4141-8D5C-D82B28BF2B18}"/>
                </a:ext>
              </a:extLst>
            </p:cNvPr>
            <p:cNvSpPr txBox="1"/>
            <p:nvPr/>
          </p:nvSpPr>
          <p:spPr>
            <a:xfrm>
              <a:off x="991816" y="1417581"/>
              <a:ext cx="3552271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GB" sz="1500" dirty="0">
                  <a:solidFill>
                    <a:srgbClr val="444444"/>
                  </a:solidFill>
                  <a:latin typeface="Trebuchet MS"/>
                  <a:cs typeface="Trebuchet MS"/>
                </a:rPr>
                <a:t>Workshop</a:t>
              </a:r>
              <a:endParaRPr lang="en-US" sz="15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7096D14-DA2C-EC45-A018-F00BD033A4B3}"/>
                </a:ext>
              </a:extLst>
            </p:cNvPr>
            <p:cNvGrpSpPr/>
            <p:nvPr/>
          </p:nvGrpSpPr>
          <p:grpSpPr>
            <a:xfrm>
              <a:off x="448467" y="1385345"/>
              <a:ext cx="464582" cy="464582"/>
              <a:chOff x="448467" y="1385718"/>
              <a:chExt cx="464582" cy="464582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16A63859-77F6-C640-81A1-C7C3B26EB978}"/>
                  </a:ext>
                </a:extLst>
              </p:cNvPr>
              <p:cNvSpPr/>
              <p:nvPr/>
            </p:nvSpPr>
            <p:spPr>
              <a:xfrm>
                <a:off x="448467" y="1385718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3E9DC5A-DEAF-E741-9CCC-8574EA2513F0}"/>
                  </a:ext>
                </a:extLst>
              </p:cNvPr>
              <p:cNvSpPr txBox="1"/>
              <p:nvPr/>
            </p:nvSpPr>
            <p:spPr>
              <a:xfrm>
                <a:off x="470480" y="1427189"/>
                <a:ext cx="417209" cy="406265"/>
              </a:xfrm>
              <a:prstGeom prst="rect">
                <a:avLst/>
              </a:prstGeom>
              <a:noFill/>
            </p:spPr>
            <p:txBody>
              <a:bodyPr wrap="none" tIns="27432" rtlCol="0">
                <a:spAutoFit/>
              </a:bodyPr>
              <a:lstStyle/>
              <a:p>
                <a:pPr algn="ctr"/>
                <a:r>
                  <a:rPr lang="hu-HU" sz="1500" b="1" dirty="0">
                    <a:solidFill>
                      <a:schemeClr val="bg1"/>
                    </a:solidFill>
                    <a:latin typeface="Arial Black"/>
                    <a:cs typeface="Arial Black"/>
                  </a:rPr>
                  <a:t>4</a:t>
                </a:r>
                <a:endParaRPr lang="en-US" sz="1500" b="1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91851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hu-HU" cap="all" dirty="0" err="1"/>
              <a:t>Hive</a:t>
            </a:r>
            <a:r>
              <a:rPr lang="hu-HU" cap="all" dirty="0"/>
              <a:t> – </a:t>
            </a:r>
            <a:r>
              <a:rPr lang="hu-HU" cap="all" dirty="0" err="1"/>
              <a:t>Features</a:t>
            </a:r>
            <a:endParaRPr lang="en-US" cap="all" dirty="0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pic>
        <p:nvPicPr>
          <p:cNvPr id="4" name="Graphic 3" descr="Badge Tick1 with solid fill">
            <a:extLst>
              <a:ext uri="{FF2B5EF4-FFF2-40B4-BE49-F238E27FC236}">
                <a16:creationId xmlns:a16="http://schemas.microsoft.com/office/drawing/2014/main" id="{8355D46B-8A62-974B-BE22-3741C2DCC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1939" y="815948"/>
            <a:ext cx="914400" cy="914400"/>
          </a:xfrm>
          <a:prstGeom prst="rect">
            <a:avLst/>
          </a:prstGeom>
        </p:spPr>
      </p:pic>
      <p:pic>
        <p:nvPicPr>
          <p:cNvPr id="8" name="Graphic 7" descr="Badge Cross with solid fill">
            <a:extLst>
              <a:ext uri="{FF2B5EF4-FFF2-40B4-BE49-F238E27FC236}">
                <a16:creationId xmlns:a16="http://schemas.microsoft.com/office/drawing/2014/main" id="{AA52CF33-14C5-2443-BED4-3B1FECA192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67620" y="913439"/>
            <a:ext cx="914400" cy="914400"/>
          </a:xfrm>
          <a:prstGeom prst="rect">
            <a:avLst/>
          </a:prstGeom>
        </p:spPr>
      </p:pic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2AB8B5B3-2BB0-494A-9314-25E56EE2A4F6}"/>
              </a:ext>
            </a:extLst>
          </p:cNvPr>
          <p:cNvSpPr txBox="1">
            <a:spLocks/>
          </p:cNvSpPr>
          <p:nvPr/>
        </p:nvSpPr>
        <p:spPr>
          <a:xfrm>
            <a:off x="411095" y="1730348"/>
            <a:ext cx="4160905" cy="2973184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en-US" sz="1400" b="1" dirty="0"/>
              <a:t>Supports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400" dirty="0"/>
              <a:t>A large subset of SQL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400" dirty="0"/>
              <a:t>Complex data types (arrays, structs, maps)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400" dirty="0"/>
              <a:t>Views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400" dirty="0"/>
              <a:t>Indexing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400" dirty="0"/>
              <a:t>Partitioning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400" dirty="0"/>
              <a:t>Bucketing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400" dirty="0"/>
              <a:t>User-defined functions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400" dirty="0"/>
              <a:t>Sampling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400" dirty="0"/>
              <a:t>Explain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400" dirty="0"/>
              <a:t>Optimization hints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B0305098-48A1-CD49-98BC-70680AEAE879}"/>
              </a:ext>
            </a:extLst>
          </p:cNvPr>
          <p:cNvSpPr txBox="1">
            <a:spLocks/>
          </p:cNvSpPr>
          <p:nvPr/>
        </p:nvSpPr>
        <p:spPr>
          <a:xfrm>
            <a:off x="5209776" y="1784136"/>
            <a:ext cx="3265714" cy="2973184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en-US" sz="1400" b="1" dirty="0"/>
              <a:t>Hive is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400" dirty="0"/>
              <a:t>NOT a relational database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400" dirty="0"/>
              <a:t>NOT designed for OLTP</a:t>
            </a:r>
          </a:p>
          <a:p>
            <a:pPr marL="300038" lvl="1" indent="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en-US" sz="1100" dirty="0"/>
              <a:t>(on-line transaction processing)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400" dirty="0"/>
              <a:t>NOT real-time</a:t>
            </a:r>
          </a:p>
          <a:p>
            <a:pPr marL="300038" lvl="1" indent="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en-US" sz="1100" dirty="0"/>
              <a:t>(not even with small amounts of data)</a:t>
            </a:r>
          </a:p>
        </p:txBody>
      </p:sp>
    </p:spTree>
    <p:extLst>
      <p:ext uri="{BB962C8B-B14F-4D97-AF65-F5344CB8AC3E}">
        <p14:creationId xmlns:p14="http://schemas.microsoft.com/office/powerpoint/2010/main" val="4162143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hu-HU" cap="all" dirty="0"/>
              <a:t>File </a:t>
            </a:r>
            <a:r>
              <a:rPr lang="hu-HU" cap="all" dirty="0" err="1"/>
              <a:t>Formats</a:t>
            </a:r>
            <a:endParaRPr lang="en-US" cap="all" dirty="0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3901" y="773165"/>
            <a:ext cx="4904918" cy="3671681"/>
          </a:xfrm>
          <a:prstGeom prst="rect">
            <a:avLst/>
          </a:prstGeom>
        </p:spPr>
      </p:pic>
      <p:sp>
        <p:nvSpPr>
          <p:cNvPr id="8" name="TextBox 7">
            <a:hlinkClick r:id="rId4"/>
            <a:extLst>
              <a:ext uri="{FF2B5EF4-FFF2-40B4-BE49-F238E27FC236}">
                <a16:creationId xmlns:a16="http://schemas.microsoft.com/office/drawing/2014/main" id="{B3E29E59-C30E-344B-885B-500DC80B68CA}"/>
              </a:ext>
            </a:extLst>
          </p:cNvPr>
          <p:cNvSpPr txBox="1"/>
          <p:nvPr/>
        </p:nvSpPr>
        <p:spPr>
          <a:xfrm>
            <a:off x="6549757" y="3914788"/>
            <a:ext cx="1904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Big Data File Formats</a:t>
            </a:r>
            <a:endParaRPr lang="en-US" dirty="0"/>
          </a:p>
        </p:txBody>
      </p:sp>
      <p:pic>
        <p:nvPicPr>
          <p:cNvPr id="12" name="Graphic 11" descr="Open book outline">
            <a:extLst>
              <a:ext uri="{FF2B5EF4-FFF2-40B4-BE49-F238E27FC236}">
                <a16:creationId xmlns:a16="http://schemas.microsoft.com/office/drawing/2014/main" id="{4C7D3A9C-9E45-E14E-BD2C-0B3CEF7872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5357" y="3530446"/>
            <a:ext cx="914400" cy="914400"/>
          </a:xfrm>
          <a:prstGeom prst="rect">
            <a:avLst/>
          </a:prstGeom>
        </p:spPr>
      </p:pic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4C5CFA2B-56A5-3943-AC88-27CF178EF8AA}"/>
              </a:ext>
            </a:extLst>
          </p:cNvPr>
          <p:cNvSpPr txBox="1">
            <a:spLocks/>
          </p:cNvSpPr>
          <p:nvPr/>
        </p:nvSpPr>
        <p:spPr>
          <a:xfrm>
            <a:off x="5635357" y="1083858"/>
            <a:ext cx="3160126" cy="229536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en-US" sz="1400" b="1" dirty="0"/>
              <a:t>Columnar format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200" dirty="0"/>
              <a:t>Data is stored by column, not row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200" dirty="0"/>
              <a:t>Read optimization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200" dirty="0"/>
              <a:t>Compression improvements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endParaRPr lang="en-US" sz="1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en-US" sz="1400" b="1" dirty="0"/>
              <a:t>Schema evolution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200" dirty="0"/>
              <a:t>Supports schema changes</a:t>
            </a:r>
          </a:p>
        </p:txBody>
      </p:sp>
    </p:spTree>
    <p:extLst>
      <p:ext uri="{BB962C8B-B14F-4D97-AF65-F5344CB8AC3E}">
        <p14:creationId xmlns:p14="http://schemas.microsoft.com/office/powerpoint/2010/main" val="1239678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>
            <a:normAutofit/>
          </a:bodyPr>
          <a:lstStyle/>
          <a:p>
            <a:r>
              <a:rPr lang="hu-HU" cap="all" dirty="0" err="1"/>
              <a:t>Hadoop</a:t>
            </a:r>
            <a:r>
              <a:rPr lang="hu-HU" cap="all" dirty="0"/>
              <a:t> </a:t>
            </a:r>
            <a:r>
              <a:rPr lang="hu-HU" cap="all" dirty="0" err="1"/>
              <a:t>Distributions</a:t>
            </a:r>
            <a:endParaRPr lang="en-US" cap="all" dirty="0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5468038D-D444-3B48-A885-4134F9202C5D}"/>
              </a:ext>
            </a:extLst>
          </p:cNvPr>
          <p:cNvSpPr txBox="1">
            <a:spLocks/>
          </p:cNvSpPr>
          <p:nvPr/>
        </p:nvSpPr>
        <p:spPr>
          <a:xfrm>
            <a:off x="360581" y="813664"/>
            <a:ext cx="5164239" cy="1843915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 typeface="Arial"/>
              <a:buNone/>
            </a:pPr>
            <a:r>
              <a:rPr lang="en-US" sz="1400" dirty="0"/>
              <a:t>Hadoop is a software package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400" dirty="0"/>
              <a:t>Components are open-source and free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400" dirty="0"/>
              <a:t>Distributions are tested packages with optional support</a:t>
            </a:r>
            <a:endParaRPr lang="en-US" sz="11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4D8A98-9F01-8C42-893B-F819FC2394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39866" y="972370"/>
            <a:ext cx="2743199" cy="1914438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60D7818D-71AC-1A4C-AF01-9AB3C91FF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27" y="2779335"/>
            <a:ext cx="1251965" cy="3098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99567C-B643-8D43-8C74-6E4263121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109" y="3783952"/>
            <a:ext cx="635000" cy="215900"/>
          </a:xfrm>
          <a:prstGeom prst="rect">
            <a:avLst/>
          </a:prstGeom>
        </p:spPr>
      </p:pic>
      <p:pic>
        <p:nvPicPr>
          <p:cNvPr id="15" name="Picture 14" descr="Logo&#10;&#10;Description automatically generated with low confidence">
            <a:extLst>
              <a:ext uri="{FF2B5EF4-FFF2-40B4-BE49-F238E27FC236}">
                <a16:creationId xmlns:a16="http://schemas.microsoft.com/office/drawing/2014/main" id="{0D161A49-638C-BF4D-9C93-DC947B2C16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844" y="3210983"/>
            <a:ext cx="1035530" cy="366559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78F364B7-E97B-2348-9EF6-AE644FE347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7983" y="2782736"/>
            <a:ext cx="1148763" cy="531835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E78A3EA8-1D0C-7D49-A49C-522045C958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7364" y="3417278"/>
            <a:ext cx="554851" cy="5548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6E0DBB5-6C47-A641-B960-5D885B223843}"/>
              </a:ext>
            </a:extLst>
          </p:cNvPr>
          <p:cNvSpPr txBox="1"/>
          <p:nvPr/>
        </p:nvSpPr>
        <p:spPr>
          <a:xfrm>
            <a:off x="4372215" y="3463870"/>
            <a:ext cx="1095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Google Cloud</a:t>
            </a:r>
          </a:p>
          <a:p>
            <a:r>
              <a:rPr lang="en-US" sz="1200" dirty="0" err="1"/>
              <a:t>DataProc</a:t>
            </a:r>
            <a:endParaRPr lang="en-US" sz="1200" dirty="0"/>
          </a:p>
        </p:txBody>
      </p:sp>
      <p:pic>
        <p:nvPicPr>
          <p:cNvPr id="24" name="Picture 23" descr="Text&#10;&#10;Description automatically generated with low confidence">
            <a:extLst>
              <a:ext uri="{FF2B5EF4-FFF2-40B4-BE49-F238E27FC236}">
                <a16:creationId xmlns:a16="http://schemas.microsoft.com/office/drawing/2014/main" id="{C5D79499-C11F-7A49-8AAF-DAD7EF81E3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92549" y="4074270"/>
            <a:ext cx="435215" cy="4265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CD305EC-1A8A-C442-9F9F-C63FEC091573}"/>
              </a:ext>
            </a:extLst>
          </p:cNvPr>
          <p:cNvSpPr txBox="1"/>
          <p:nvPr/>
        </p:nvSpPr>
        <p:spPr>
          <a:xfrm>
            <a:off x="4372215" y="4074270"/>
            <a:ext cx="1248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Microsoft Azure</a:t>
            </a:r>
          </a:p>
          <a:p>
            <a:r>
              <a:rPr lang="en-US" sz="1200" dirty="0"/>
              <a:t>HDInsight</a:t>
            </a:r>
          </a:p>
        </p:txBody>
      </p:sp>
    </p:spTree>
    <p:extLst>
      <p:ext uri="{BB962C8B-B14F-4D97-AF65-F5344CB8AC3E}">
        <p14:creationId xmlns:p14="http://schemas.microsoft.com/office/powerpoint/2010/main" val="1721892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hu-HU" cap="all" dirty="0"/>
              <a:t>HADOOP – </a:t>
            </a:r>
            <a:r>
              <a:rPr lang="hu-HU" cap="all" dirty="0" err="1"/>
              <a:t>Take</a:t>
            </a:r>
            <a:r>
              <a:rPr lang="hu-HU" cap="all" dirty="0"/>
              <a:t> </a:t>
            </a:r>
            <a:r>
              <a:rPr lang="hu-HU" cap="all" dirty="0" err="1"/>
              <a:t>Away</a:t>
            </a:r>
            <a:endParaRPr lang="en-US" cap="all" dirty="0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7" name="Content Placeholder 7"/>
          <p:cNvSpPr>
            <a:spLocks noGrp="1"/>
          </p:cNvSpPr>
          <p:nvPr>
            <p:ph idx="4294967295"/>
          </p:nvPr>
        </p:nvSpPr>
        <p:spPr>
          <a:xfrm>
            <a:off x="3848100" y="1487931"/>
            <a:ext cx="4717387" cy="25302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71450" indent="-171450">
              <a:lnSpc>
                <a:spcPct val="160000"/>
              </a:lnSpc>
              <a:buClr>
                <a:schemeClr val="accent2"/>
              </a:buClr>
              <a:buFontTx/>
              <a:buChar char="•"/>
            </a:pPr>
            <a:r>
              <a:rPr lang="en-US" sz="1400" dirty="0"/>
              <a:t>Concept of MapReduce (Elections)</a:t>
            </a:r>
          </a:p>
          <a:p>
            <a:pPr marL="171450" indent="-171450">
              <a:lnSpc>
                <a:spcPct val="160000"/>
              </a:lnSpc>
              <a:buClr>
                <a:schemeClr val="accent2"/>
              </a:buClr>
              <a:buFontTx/>
              <a:buChar char="•"/>
            </a:pPr>
            <a:r>
              <a:rPr lang="en-US" sz="1400" dirty="0"/>
              <a:t>Distributed Storage (HDFS)</a:t>
            </a:r>
          </a:p>
          <a:p>
            <a:pPr marL="171450" indent="-171450">
              <a:lnSpc>
                <a:spcPct val="160000"/>
              </a:lnSpc>
              <a:buClr>
                <a:schemeClr val="accent2"/>
              </a:buClr>
              <a:buFontTx/>
              <a:buChar char="•"/>
            </a:pPr>
            <a:r>
              <a:rPr lang="en-US" sz="1400" dirty="0"/>
              <a:t>Distributed Computing (YARN + MapReduce)</a:t>
            </a:r>
          </a:p>
          <a:p>
            <a:pPr marL="171450" indent="-171450">
              <a:lnSpc>
                <a:spcPct val="160000"/>
              </a:lnSpc>
              <a:buClr>
                <a:schemeClr val="accent2"/>
              </a:buClr>
              <a:buFontTx/>
              <a:buChar char="•"/>
            </a:pPr>
            <a:r>
              <a:rPr lang="en-US" sz="1400" dirty="0"/>
              <a:t>Hive: SQL on distributed files</a:t>
            </a:r>
          </a:p>
          <a:p>
            <a:pPr marL="171450" indent="-171450">
              <a:lnSpc>
                <a:spcPct val="160000"/>
              </a:lnSpc>
              <a:buClr>
                <a:schemeClr val="accent2"/>
              </a:buClr>
              <a:buFontTx/>
              <a:buChar char="•"/>
            </a:pPr>
            <a:r>
              <a:rPr lang="en-US" sz="1400" dirty="0"/>
              <a:t>Hive </a:t>
            </a:r>
            <a:r>
              <a:rPr lang="en-US" sz="1400" dirty="0" err="1"/>
              <a:t>metastore</a:t>
            </a:r>
            <a:r>
              <a:rPr lang="en-US" sz="1400" dirty="0"/>
              <a:t>: Schema definition of files</a:t>
            </a:r>
          </a:p>
        </p:txBody>
      </p:sp>
      <p:pic>
        <p:nvPicPr>
          <p:cNvPr id="3" name="Picture 2" descr="takeaway_ba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39" y="1052603"/>
            <a:ext cx="2969945" cy="323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59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0" y="0"/>
            <a:ext cx="2113110" cy="647100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square" lIns="137160" tIns="27432" rIns="137160" bIns="34290" anchor="t">
            <a:spAutoFit/>
          </a:bodyPr>
          <a:lstStyle>
            <a:lvl1pPr>
              <a:spcBef>
                <a:spcPct val="0"/>
              </a:spcBef>
              <a:buNone/>
              <a:defRPr sz="3800" b="0" cap="all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Spark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103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7"/>
          <p:cNvSpPr txBox="1">
            <a:spLocks/>
          </p:cNvSpPr>
          <p:nvPr/>
        </p:nvSpPr>
        <p:spPr>
          <a:xfrm>
            <a:off x="665504" y="1742818"/>
            <a:ext cx="5864836" cy="286728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342900" rtl="0" eaLnBrk="1" latinLnBrk="0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r>
              <a:rPr lang="en-US" dirty="0"/>
              <a:t>Lightning-fast unified </a:t>
            </a:r>
            <a:r>
              <a:rPr lang="en-US" b="1" dirty="0">
                <a:solidFill>
                  <a:schemeClr val="accent3"/>
                </a:solidFill>
              </a:rPr>
              <a:t>analytics engine for large-scale data processing </a:t>
            </a:r>
            <a:endParaRPr lang="hu-HU" b="1" dirty="0">
              <a:solidFill>
                <a:schemeClr val="accent3"/>
              </a:solidFill>
            </a:endParaRP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Distributed computing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Not a data store - but can integrate with them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Not for OLTP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hu-HU" cap="all" dirty="0" err="1"/>
              <a:t>Spark</a:t>
            </a:r>
            <a:endParaRPr lang="en-US" cap="all" dirty="0"/>
          </a:p>
        </p:txBody>
      </p:sp>
      <p:pic>
        <p:nvPicPr>
          <p:cNvPr id="14" name="Picture 13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682CA023-C3AF-2B48-9007-7CE012FDC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23" y="956624"/>
            <a:ext cx="1731237" cy="9016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163" y="4168502"/>
            <a:ext cx="500409" cy="5004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090" y="3253325"/>
            <a:ext cx="500409" cy="5004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218" y="3254334"/>
            <a:ext cx="500409" cy="5004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882" y="3252007"/>
            <a:ext cx="500409" cy="5004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965" y="3268986"/>
            <a:ext cx="500409" cy="50040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343" y="3256052"/>
            <a:ext cx="500409" cy="500409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 rot="5400000">
            <a:off x="6373109" y="2884780"/>
            <a:ext cx="300502" cy="213360"/>
          </a:xfrm>
          <a:prstGeom prst="right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5400000">
            <a:off x="6344509" y="3861324"/>
            <a:ext cx="300502" cy="213360"/>
          </a:xfrm>
          <a:prstGeom prst="right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2">
            <a:extLst>
              <a:ext uri="{FF2B5EF4-FFF2-40B4-BE49-F238E27FC236}">
                <a16:creationId xmlns:a16="http://schemas.microsoft.com/office/drawing/2014/main" id="{29F1AF94-BA44-4E17-9DC5-4391F1047964}"/>
              </a:ext>
            </a:extLst>
          </p:cNvPr>
          <p:cNvSpPr/>
          <p:nvPr/>
        </p:nvSpPr>
        <p:spPr>
          <a:xfrm rot="5400000">
            <a:off x="7196171" y="2884780"/>
            <a:ext cx="300502" cy="213360"/>
          </a:xfrm>
          <a:prstGeom prst="right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2">
            <a:extLst>
              <a:ext uri="{FF2B5EF4-FFF2-40B4-BE49-F238E27FC236}">
                <a16:creationId xmlns:a16="http://schemas.microsoft.com/office/drawing/2014/main" id="{7EA80830-3A44-4926-ACA9-D35F0AC190E3}"/>
              </a:ext>
            </a:extLst>
          </p:cNvPr>
          <p:cNvSpPr/>
          <p:nvPr/>
        </p:nvSpPr>
        <p:spPr>
          <a:xfrm rot="5400000">
            <a:off x="8071835" y="2884780"/>
            <a:ext cx="300502" cy="213360"/>
          </a:xfrm>
          <a:prstGeom prst="right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22">
            <a:extLst>
              <a:ext uri="{FF2B5EF4-FFF2-40B4-BE49-F238E27FC236}">
                <a16:creationId xmlns:a16="http://schemas.microsoft.com/office/drawing/2014/main" id="{778E16DD-D463-4BB3-9A7D-5993BF67A63F}"/>
              </a:ext>
            </a:extLst>
          </p:cNvPr>
          <p:cNvSpPr/>
          <p:nvPr/>
        </p:nvSpPr>
        <p:spPr>
          <a:xfrm rot="5400000">
            <a:off x="5634682" y="2896722"/>
            <a:ext cx="300502" cy="213360"/>
          </a:xfrm>
          <a:prstGeom prst="right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22">
            <a:extLst>
              <a:ext uri="{FF2B5EF4-FFF2-40B4-BE49-F238E27FC236}">
                <a16:creationId xmlns:a16="http://schemas.microsoft.com/office/drawing/2014/main" id="{443139FB-52E7-4596-A588-788D2AA7AF8B}"/>
              </a:ext>
            </a:extLst>
          </p:cNvPr>
          <p:cNvSpPr/>
          <p:nvPr/>
        </p:nvSpPr>
        <p:spPr>
          <a:xfrm rot="5400000">
            <a:off x="4807231" y="2880717"/>
            <a:ext cx="300502" cy="213360"/>
          </a:xfrm>
          <a:prstGeom prst="right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F137248-076F-4BD0-B04D-E0530620B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555" y="2092852"/>
            <a:ext cx="500409" cy="500409"/>
          </a:xfrm>
          <a:prstGeom prst="rect">
            <a:avLst/>
          </a:prstGeom>
        </p:spPr>
      </p:pic>
      <p:sp>
        <p:nvSpPr>
          <p:cNvPr id="34" name="Right Arrow 28">
            <a:extLst>
              <a:ext uri="{FF2B5EF4-FFF2-40B4-BE49-F238E27FC236}">
                <a16:creationId xmlns:a16="http://schemas.microsoft.com/office/drawing/2014/main" id="{4A90D706-1593-463D-AB9E-651ADD29A751}"/>
              </a:ext>
            </a:extLst>
          </p:cNvPr>
          <p:cNvSpPr/>
          <p:nvPr/>
        </p:nvSpPr>
        <p:spPr>
          <a:xfrm rot="5400000">
            <a:off x="7196171" y="3872898"/>
            <a:ext cx="300502" cy="213360"/>
          </a:xfrm>
          <a:prstGeom prst="right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28">
            <a:extLst>
              <a:ext uri="{FF2B5EF4-FFF2-40B4-BE49-F238E27FC236}">
                <a16:creationId xmlns:a16="http://schemas.microsoft.com/office/drawing/2014/main" id="{81785174-39EE-4A6A-B204-E0CDDB7F73CB}"/>
              </a:ext>
            </a:extLst>
          </p:cNvPr>
          <p:cNvSpPr/>
          <p:nvPr/>
        </p:nvSpPr>
        <p:spPr>
          <a:xfrm rot="5400000">
            <a:off x="8071835" y="3872898"/>
            <a:ext cx="300502" cy="213360"/>
          </a:xfrm>
          <a:prstGeom prst="right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28">
            <a:extLst>
              <a:ext uri="{FF2B5EF4-FFF2-40B4-BE49-F238E27FC236}">
                <a16:creationId xmlns:a16="http://schemas.microsoft.com/office/drawing/2014/main" id="{5D815286-806D-4DD1-A857-E9FA46AF737E}"/>
              </a:ext>
            </a:extLst>
          </p:cNvPr>
          <p:cNvSpPr/>
          <p:nvPr/>
        </p:nvSpPr>
        <p:spPr>
          <a:xfrm rot="5400000">
            <a:off x="5634682" y="3880329"/>
            <a:ext cx="300502" cy="213360"/>
          </a:xfrm>
          <a:prstGeom prst="right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28">
            <a:extLst>
              <a:ext uri="{FF2B5EF4-FFF2-40B4-BE49-F238E27FC236}">
                <a16:creationId xmlns:a16="http://schemas.microsoft.com/office/drawing/2014/main" id="{80FA06F2-DDAC-462C-95AB-DDA776B9ED77}"/>
              </a:ext>
            </a:extLst>
          </p:cNvPr>
          <p:cNvSpPr/>
          <p:nvPr/>
        </p:nvSpPr>
        <p:spPr>
          <a:xfrm rot="5400000">
            <a:off x="4807231" y="3924019"/>
            <a:ext cx="300502" cy="213360"/>
          </a:xfrm>
          <a:prstGeom prst="right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963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hu-HU" cap="all" dirty="0" err="1"/>
              <a:t>Spark</a:t>
            </a:r>
            <a:endParaRPr lang="en-US" cap="all" dirty="0"/>
          </a:p>
        </p:txBody>
      </p:sp>
      <p:pic>
        <p:nvPicPr>
          <p:cNvPr id="14" name="Picture 13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682CA023-C3AF-2B48-9007-7CE012FDC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23" y="956624"/>
            <a:ext cx="1731237" cy="901686"/>
          </a:xfrm>
          <a:prstGeom prst="rect">
            <a:avLst/>
          </a:prstGeom>
        </p:spPr>
      </p:pic>
      <p:sp>
        <p:nvSpPr>
          <p:cNvPr id="5" name="Content Placeholder 7"/>
          <p:cNvSpPr txBox="1">
            <a:spLocks/>
          </p:cNvSpPr>
          <p:nvPr/>
        </p:nvSpPr>
        <p:spPr>
          <a:xfrm>
            <a:off x="665504" y="1742818"/>
            <a:ext cx="6001996" cy="294348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342900" rtl="0" eaLnBrk="1" latinLnBrk="0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r>
              <a:rPr lang="en-US" b="1" dirty="0">
                <a:solidFill>
                  <a:schemeClr val="accent3"/>
                </a:solidFill>
              </a:rPr>
              <a:t>Lightning-fast</a:t>
            </a:r>
            <a:r>
              <a:rPr lang="en-US" dirty="0"/>
              <a:t> unified analytics engine for large-scale data processing </a:t>
            </a:r>
            <a:endParaRPr lang="hu-HU" dirty="0"/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Distributed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In-memory</a:t>
            </a:r>
            <a:endParaRPr lang="en-GB" dirty="0"/>
          </a:p>
          <a:p>
            <a:pPr marL="728663" lvl="1" indent="-171450">
              <a:buClr>
                <a:schemeClr val="accent2"/>
              </a:buClr>
              <a:buFont typeface="Arial"/>
              <a:buChar char="•"/>
            </a:pPr>
            <a:r>
              <a:rPr lang="en-GB" dirty="0"/>
              <a:t>On iterative processing</a:t>
            </a:r>
            <a:endParaRPr lang="hu-HU" dirty="0"/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en-GB" dirty="0"/>
              <a:t>High-level optimizations</a:t>
            </a:r>
            <a:endParaRPr lang="hu-H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518" y="2491842"/>
            <a:ext cx="3174603" cy="1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446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hu-HU" cap="all" dirty="0" err="1"/>
              <a:t>Spark</a:t>
            </a:r>
            <a:endParaRPr lang="en-US" cap="all" dirty="0"/>
          </a:p>
        </p:txBody>
      </p:sp>
      <p:pic>
        <p:nvPicPr>
          <p:cNvPr id="14" name="Picture 13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682CA023-C3AF-2B48-9007-7CE012FDC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23" y="956624"/>
            <a:ext cx="1731237" cy="901686"/>
          </a:xfrm>
          <a:prstGeom prst="rect">
            <a:avLst/>
          </a:prstGeom>
        </p:spPr>
      </p:pic>
      <p:sp>
        <p:nvSpPr>
          <p:cNvPr id="5" name="Content Placeholder 7"/>
          <p:cNvSpPr txBox="1">
            <a:spLocks/>
          </p:cNvSpPr>
          <p:nvPr/>
        </p:nvSpPr>
        <p:spPr>
          <a:xfrm>
            <a:off x="665504" y="1742818"/>
            <a:ext cx="6085816" cy="298158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342900" rtl="0" eaLnBrk="1" latinLnBrk="0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r>
              <a:rPr lang="en-US" dirty="0"/>
              <a:t>Lightning-fast </a:t>
            </a:r>
            <a:r>
              <a:rPr lang="en-US" b="1" dirty="0">
                <a:solidFill>
                  <a:schemeClr val="accent3"/>
                </a:solidFill>
              </a:rPr>
              <a:t>unified</a:t>
            </a:r>
            <a:r>
              <a:rPr lang="en-US" dirty="0"/>
              <a:t> analytics engine for large-scale data processing </a:t>
            </a:r>
            <a:endParaRPr lang="hu-H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200" y="2094922"/>
            <a:ext cx="4705536" cy="227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34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hu-HU" cap="all" dirty="0" err="1"/>
              <a:t>Spark</a:t>
            </a:r>
            <a:endParaRPr lang="en-US" cap="all" dirty="0"/>
          </a:p>
        </p:txBody>
      </p:sp>
      <p:pic>
        <p:nvPicPr>
          <p:cNvPr id="14" name="Picture 13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682CA023-C3AF-2B48-9007-7CE012FDC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23" y="956624"/>
            <a:ext cx="1731237" cy="9016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824" y="2306286"/>
            <a:ext cx="2733675" cy="676275"/>
          </a:xfrm>
          <a:prstGeom prst="rect">
            <a:avLst/>
          </a:prstGeom>
        </p:spPr>
      </p:pic>
      <p:sp>
        <p:nvSpPr>
          <p:cNvPr id="7" name="Content Placeholder 7"/>
          <p:cNvSpPr txBox="1">
            <a:spLocks/>
          </p:cNvSpPr>
          <p:nvPr/>
        </p:nvSpPr>
        <p:spPr>
          <a:xfrm>
            <a:off x="665504" y="1742818"/>
            <a:ext cx="6001996" cy="294348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342900" rtl="0" eaLnBrk="1" latinLnBrk="0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r>
              <a:rPr lang="hu-HU" b="1" dirty="0">
                <a:solidFill>
                  <a:schemeClr val="accent3"/>
                </a:solidFill>
              </a:rPr>
              <a:t>Easy to use</a:t>
            </a:r>
            <a:endParaRPr lang="hu-HU" dirty="0"/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High level operations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Supports</a:t>
            </a:r>
          </a:p>
          <a:p>
            <a:pPr marL="728663" lvl="1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several programming languages (Java, Scala, Python, R, SQL)</a:t>
            </a:r>
          </a:p>
          <a:p>
            <a:pPr marL="728663" lvl="1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Many data stores (HDFS, Hive, HBase, Cassandra, ...)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Interactive shell</a:t>
            </a:r>
          </a:p>
        </p:txBody>
      </p:sp>
    </p:spTree>
    <p:extLst>
      <p:ext uri="{BB962C8B-B14F-4D97-AF65-F5344CB8AC3E}">
        <p14:creationId xmlns:p14="http://schemas.microsoft.com/office/powerpoint/2010/main" val="4019660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0" y="0"/>
            <a:ext cx="7733656" cy="647100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>
              <a:spcBef>
                <a:spcPct val="0"/>
              </a:spcBef>
              <a:buNone/>
              <a:defRPr sz="3800" b="0" cap="all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/>
              <a:t>Data Collections &amp; operations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587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98A9292-E6DF-EE42-BB55-DED782536A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905026" cy="647100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>
              <a:spcBef>
                <a:spcPct val="0"/>
              </a:spcBef>
              <a:buNone/>
              <a:defRPr sz="3800" b="0" cap="all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 err="1"/>
              <a:t>Motivation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015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260390" y="2221561"/>
            <a:ext cx="5807675" cy="1067582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dirty="0"/>
              <a:t>RDD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hu-HU" dirty="0"/>
              <a:t>RDD (Resilient Distributed Dataset</a:t>
            </a:r>
            <a:r>
              <a:rPr lang="en-GB" dirty="0"/>
              <a:t>)</a:t>
            </a:r>
            <a:endParaRPr lang="hu-HU" cap="all" dirty="0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5" name="Content Placeholder 7"/>
          <p:cNvSpPr txBox="1">
            <a:spLocks/>
          </p:cNvSpPr>
          <p:nvPr/>
        </p:nvSpPr>
        <p:spPr>
          <a:xfrm>
            <a:off x="270814" y="807227"/>
            <a:ext cx="3933489" cy="130996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342900" rtl="0" eaLnBrk="1" latinLnBrk="0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Distributed collection of data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Rebuild on failure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Immutable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Built via parallel transformations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endParaRPr lang="en-US" i="1" dirty="0">
              <a:solidFill>
                <a:srgbClr val="7F7F7F"/>
              </a:solidFill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4811725" y="2569907"/>
            <a:ext cx="968769" cy="587167"/>
            <a:chOff x="6044926" y="2337919"/>
            <a:chExt cx="968769" cy="587167"/>
          </a:xfrm>
        </p:grpSpPr>
        <p:sp>
          <p:nvSpPr>
            <p:cNvPr id="3" name="Rectangle 2"/>
            <p:cNvSpPr/>
            <p:nvPr/>
          </p:nvSpPr>
          <p:spPr>
            <a:xfrm>
              <a:off x="6044926" y="2337919"/>
              <a:ext cx="968769" cy="58716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hu-HU" dirty="0"/>
                <a:t>Partition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119066" y="2663913"/>
              <a:ext cx="153224" cy="1532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350550" y="2658969"/>
              <a:ext cx="153224" cy="1532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576269" y="2658969"/>
              <a:ext cx="153224" cy="1532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797772" y="2658969"/>
              <a:ext cx="153224" cy="1532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/>
          <p:cNvSpPr/>
          <p:nvPr/>
        </p:nvSpPr>
        <p:spPr>
          <a:xfrm>
            <a:off x="1395586" y="3674926"/>
            <a:ext cx="1532238" cy="84497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hu-HU" dirty="0"/>
              <a:t>Node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93" idx="2"/>
            <a:endCxn id="111" idx="0"/>
          </p:cNvCxnSpPr>
          <p:nvPr/>
        </p:nvCxnSpPr>
        <p:spPr>
          <a:xfrm flipH="1">
            <a:off x="1774320" y="3135754"/>
            <a:ext cx="133655" cy="8746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5950462" y="2579079"/>
            <a:ext cx="968769" cy="587167"/>
            <a:chOff x="6044926" y="2337919"/>
            <a:chExt cx="968769" cy="587167"/>
          </a:xfrm>
        </p:grpSpPr>
        <p:sp>
          <p:nvSpPr>
            <p:cNvPr id="84" name="Rectangle 83"/>
            <p:cNvSpPr/>
            <p:nvPr/>
          </p:nvSpPr>
          <p:spPr>
            <a:xfrm>
              <a:off x="6044926" y="2337919"/>
              <a:ext cx="968769" cy="58716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hu-HU" dirty="0"/>
                <a:t>Partition</a:t>
              </a:r>
              <a:endParaRPr lang="en-US" dirty="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119066" y="2663913"/>
              <a:ext cx="153224" cy="1532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350550" y="2658969"/>
              <a:ext cx="153224" cy="1532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576269" y="2658969"/>
              <a:ext cx="153224" cy="1532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797772" y="2658969"/>
              <a:ext cx="153224" cy="1532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1423590" y="2548587"/>
            <a:ext cx="968769" cy="587167"/>
            <a:chOff x="6044926" y="2337919"/>
            <a:chExt cx="968769" cy="587167"/>
          </a:xfrm>
        </p:grpSpPr>
        <p:sp>
          <p:nvSpPr>
            <p:cNvPr id="93" name="Rectangle 92"/>
            <p:cNvSpPr/>
            <p:nvPr/>
          </p:nvSpPr>
          <p:spPr>
            <a:xfrm>
              <a:off x="6044926" y="2337919"/>
              <a:ext cx="968769" cy="58716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hu-HU" dirty="0"/>
                <a:t>Partition</a:t>
              </a:r>
              <a:endParaRPr lang="en-US" dirty="0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119066" y="2663913"/>
              <a:ext cx="153224" cy="1532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6350550" y="2658969"/>
              <a:ext cx="153224" cy="1532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576269" y="2658969"/>
              <a:ext cx="153224" cy="1532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797772" y="2658969"/>
              <a:ext cx="153224" cy="1532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579000" y="2548586"/>
            <a:ext cx="968769" cy="587167"/>
            <a:chOff x="6044926" y="2337919"/>
            <a:chExt cx="968769" cy="587167"/>
          </a:xfrm>
        </p:grpSpPr>
        <p:sp>
          <p:nvSpPr>
            <p:cNvPr id="99" name="Rectangle 98"/>
            <p:cNvSpPr/>
            <p:nvPr/>
          </p:nvSpPr>
          <p:spPr>
            <a:xfrm>
              <a:off x="6044926" y="2337919"/>
              <a:ext cx="968769" cy="58716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hu-HU" dirty="0"/>
                <a:t>Partition</a:t>
              </a:r>
              <a:endParaRPr lang="en-US" dirty="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119066" y="2663913"/>
              <a:ext cx="153224" cy="1532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6350550" y="2658969"/>
              <a:ext cx="153224" cy="1532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6576269" y="2658969"/>
              <a:ext cx="153224" cy="1532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797772" y="2658969"/>
              <a:ext cx="153224" cy="1532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3708729" y="2552516"/>
            <a:ext cx="968769" cy="587167"/>
            <a:chOff x="6044926" y="2337919"/>
            <a:chExt cx="968769" cy="587167"/>
          </a:xfrm>
        </p:grpSpPr>
        <p:sp>
          <p:nvSpPr>
            <p:cNvPr id="105" name="Rectangle 104"/>
            <p:cNvSpPr/>
            <p:nvPr/>
          </p:nvSpPr>
          <p:spPr>
            <a:xfrm>
              <a:off x="6044926" y="2337919"/>
              <a:ext cx="968769" cy="58716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hu-HU" dirty="0"/>
                <a:t>Partition</a:t>
              </a:r>
              <a:endParaRPr lang="en-US" dirty="0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6119066" y="2663913"/>
              <a:ext cx="153224" cy="1532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6350550" y="2658969"/>
              <a:ext cx="153224" cy="1532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576269" y="2658969"/>
              <a:ext cx="153224" cy="1532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6797772" y="2658969"/>
              <a:ext cx="153224" cy="1532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1" name="Rectangle 110"/>
          <p:cNvSpPr/>
          <p:nvPr/>
        </p:nvSpPr>
        <p:spPr>
          <a:xfrm>
            <a:off x="1485606" y="4010398"/>
            <a:ext cx="577427" cy="349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/>
          </a:p>
        </p:txBody>
      </p:sp>
      <p:sp>
        <p:nvSpPr>
          <p:cNvPr id="116" name="Rectangle 115"/>
          <p:cNvSpPr/>
          <p:nvPr/>
        </p:nvSpPr>
        <p:spPr>
          <a:xfrm>
            <a:off x="2184950" y="4000231"/>
            <a:ext cx="577427" cy="349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3438184" y="3661777"/>
            <a:ext cx="1532238" cy="84497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hu-HU" dirty="0"/>
              <a:t>Node</a:t>
            </a:r>
            <a:endParaRPr lang="en-US" dirty="0"/>
          </a:p>
        </p:txBody>
      </p:sp>
      <p:sp>
        <p:nvSpPr>
          <p:cNvPr id="119" name="Rectangle 118"/>
          <p:cNvSpPr/>
          <p:nvPr/>
        </p:nvSpPr>
        <p:spPr>
          <a:xfrm>
            <a:off x="3528204" y="3997249"/>
            <a:ext cx="577427" cy="349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4227548" y="3987082"/>
            <a:ext cx="577427" cy="349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/>
          </a:p>
        </p:txBody>
      </p:sp>
      <p:sp>
        <p:nvSpPr>
          <p:cNvPr id="121" name="Rectangle 120"/>
          <p:cNvSpPr/>
          <p:nvPr/>
        </p:nvSpPr>
        <p:spPr>
          <a:xfrm>
            <a:off x="5411707" y="3661777"/>
            <a:ext cx="1532238" cy="84497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hu-HU" dirty="0"/>
              <a:t>Node</a:t>
            </a:r>
            <a:endParaRPr lang="en-US" dirty="0"/>
          </a:p>
        </p:txBody>
      </p:sp>
      <p:sp>
        <p:nvSpPr>
          <p:cNvPr id="122" name="Rectangle 121"/>
          <p:cNvSpPr/>
          <p:nvPr/>
        </p:nvSpPr>
        <p:spPr>
          <a:xfrm>
            <a:off x="5501727" y="3997249"/>
            <a:ext cx="577427" cy="349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/>
          </a:p>
        </p:txBody>
      </p:sp>
      <p:cxnSp>
        <p:nvCxnSpPr>
          <p:cNvPr id="39" name="Straight Arrow Connector 38"/>
          <p:cNvCxnSpPr>
            <a:stCxn id="99" idx="2"/>
            <a:endCxn id="119" idx="0"/>
          </p:cNvCxnSpPr>
          <p:nvPr/>
        </p:nvCxnSpPr>
        <p:spPr>
          <a:xfrm>
            <a:off x="3063385" y="3135753"/>
            <a:ext cx="753533" cy="8614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116" idx="0"/>
          </p:cNvCxnSpPr>
          <p:nvPr/>
        </p:nvCxnSpPr>
        <p:spPr>
          <a:xfrm flipH="1">
            <a:off x="2473664" y="3135753"/>
            <a:ext cx="1709798" cy="864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3" idx="2"/>
            <a:endCxn id="122" idx="0"/>
          </p:cNvCxnSpPr>
          <p:nvPr/>
        </p:nvCxnSpPr>
        <p:spPr>
          <a:xfrm>
            <a:off x="5296110" y="3157074"/>
            <a:ext cx="494331" cy="840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84" idx="2"/>
            <a:endCxn id="120" idx="0"/>
          </p:cNvCxnSpPr>
          <p:nvPr/>
        </p:nvCxnSpPr>
        <p:spPr>
          <a:xfrm flipH="1">
            <a:off x="4516262" y="3166246"/>
            <a:ext cx="1918585" cy="820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99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dirty="0"/>
              <a:t>RDD – OPERATIONS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042" y="790640"/>
            <a:ext cx="4006435" cy="32092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93516" y="2087687"/>
            <a:ext cx="3130236" cy="369332"/>
          </a:xfrm>
          <a:prstGeom prst="rect">
            <a:avLst/>
          </a:prstGeom>
          <a:solidFill>
            <a:schemeClr val="bg1">
              <a:alpha val="9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Consolas" panose="020B0609020204030204" pitchFamily="49" charset="0"/>
              </a:rPr>
              <a:t>.filter(_.</a:t>
            </a:r>
            <a:r>
              <a:rPr lang="en-US" sz="1800" b="1" dirty="0" err="1">
                <a:latin typeface="Consolas" panose="020B0609020204030204" pitchFamily="49" charset="0"/>
              </a:rPr>
              <a:t>isEven</a:t>
            </a:r>
            <a:r>
              <a:rPr lang="en-US" sz="1800" b="1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36475" y="4167358"/>
            <a:ext cx="1738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DATA LOCALITY</a:t>
            </a:r>
          </a:p>
        </p:txBody>
      </p:sp>
    </p:spTree>
    <p:extLst>
      <p:ext uri="{BB962C8B-B14F-4D97-AF65-F5344CB8AC3E}">
        <p14:creationId xmlns:p14="http://schemas.microsoft.com/office/powerpoint/2010/main" val="4171610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hu-HU" cap="all" dirty="0"/>
              <a:t>Transformations &amp; actions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11" name="Content Placeholder 7"/>
          <p:cNvSpPr txBox="1">
            <a:spLocks/>
          </p:cNvSpPr>
          <p:nvPr/>
        </p:nvSpPr>
        <p:spPr>
          <a:xfrm>
            <a:off x="276884" y="805558"/>
            <a:ext cx="3868913" cy="201994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342900" rtl="0" eaLnBrk="1" latinLnBrk="0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r>
              <a:rPr lang="hu-HU" b="1" dirty="0"/>
              <a:t>Transformations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Creates new data collection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Lazy evaluation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Example:</a:t>
            </a:r>
          </a:p>
          <a:p>
            <a:pPr marL="728663" lvl="1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map</a:t>
            </a:r>
          </a:p>
          <a:p>
            <a:pPr marL="728663" lvl="1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filter</a:t>
            </a:r>
          </a:p>
          <a:p>
            <a:pPr marL="728663" lvl="1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group by</a:t>
            </a:r>
          </a:p>
          <a:p>
            <a:pPr marL="728663" lvl="1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join</a:t>
            </a:r>
          </a:p>
          <a:p>
            <a:pPr>
              <a:buClr>
                <a:schemeClr val="accent2"/>
              </a:buClr>
            </a:pPr>
            <a:endParaRPr lang="hu-HU" dirty="0"/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endParaRPr lang="en-US" i="1" dirty="0">
              <a:solidFill>
                <a:srgbClr val="7F7F7F"/>
              </a:solidFill>
            </a:endParaRPr>
          </a:p>
        </p:txBody>
      </p:sp>
      <p:sp>
        <p:nvSpPr>
          <p:cNvPr id="13" name="Content Placeholder 7"/>
          <p:cNvSpPr txBox="1">
            <a:spLocks/>
          </p:cNvSpPr>
          <p:nvPr/>
        </p:nvSpPr>
        <p:spPr>
          <a:xfrm>
            <a:off x="276884" y="2825504"/>
            <a:ext cx="3868913" cy="194022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342900" rtl="0" eaLnBrk="1" latinLnBrk="0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r>
              <a:rPr lang="hu-HU" b="1" dirty="0"/>
              <a:t>Actions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Creates result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Triggers execution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Example</a:t>
            </a:r>
          </a:p>
          <a:p>
            <a:pPr marL="728663" lvl="1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count</a:t>
            </a:r>
          </a:p>
          <a:p>
            <a:pPr marL="728663" lvl="1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collect</a:t>
            </a:r>
          </a:p>
          <a:p>
            <a:pPr marL="728663" lvl="1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write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endParaRPr lang="en-US" i="1" dirty="0">
              <a:solidFill>
                <a:srgbClr val="7F7F7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85661" y="1022889"/>
            <a:ext cx="1332854" cy="325464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RDD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385661" y="1815531"/>
            <a:ext cx="1332854" cy="325464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RDD</a:t>
            </a:r>
            <a:endParaRPr lang="en-US" dirty="0"/>
          </a:p>
        </p:txBody>
      </p:sp>
      <p:sp>
        <p:nvSpPr>
          <p:cNvPr id="9" name="Down Arrow 8"/>
          <p:cNvSpPr/>
          <p:nvPr/>
        </p:nvSpPr>
        <p:spPr>
          <a:xfrm>
            <a:off x="5978471" y="1510108"/>
            <a:ext cx="147234" cy="20922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385661" y="2542614"/>
            <a:ext cx="1332854" cy="325464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RDD</a:t>
            </a:r>
            <a:endParaRPr lang="en-US" dirty="0"/>
          </a:p>
        </p:txBody>
      </p:sp>
      <p:sp>
        <p:nvSpPr>
          <p:cNvPr id="20" name="Down Arrow 19"/>
          <p:cNvSpPr/>
          <p:nvPr/>
        </p:nvSpPr>
        <p:spPr>
          <a:xfrm>
            <a:off x="5978471" y="2237191"/>
            <a:ext cx="147234" cy="20922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385661" y="3338194"/>
            <a:ext cx="1332854" cy="325464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RDD</a:t>
            </a:r>
            <a:endParaRPr lang="en-US" dirty="0"/>
          </a:p>
        </p:txBody>
      </p:sp>
      <p:sp>
        <p:nvSpPr>
          <p:cNvPr id="22" name="Down Arrow 21"/>
          <p:cNvSpPr/>
          <p:nvPr/>
        </p:nvSpPr>
        <p:spPr>
          <a:xfrm>
            <a:off x="5978471" y="3032771"/>
            <a:ext cx="147234" cy="20922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385661" y="4133774"/>
            <a:ext cx="1332854" cy="325464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Result</a:t>
            </a:r>
            <a:endParaRPr lang="en-US" dirty="0"/>
          </a:p>
        </p:txBody>
      </p:sp>
      <p:sp>
        <p:nvSpPr>
          <p:cNvPr id="24" name="Down Arrow 23"/>
          <p:cNvSpPr/>
          <p:nvPr/>
        </p:nvSpPr>
        <p:spPr>
          <a:xfrm>
            <a:off x="5978471" y="3828351"/>
            <a:ext cx="147234" cy="20922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4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 animBg="1"/>
      <p:bldP spid="2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hu-HU" cap="all" dirty="0"/>
              <a:t>Transformations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78" y="1284141"/>
            <a:ext cx="2109782" cy="2901524"/>
          </a:xfrm>
          <a:prstGeom prst="rect">
            <a:avLst/>
          </a:prstGeom>
        </p:spPr>
      </p:pic>
      <p:sp>
        <p:nvSpPr>
          <p:cNvPr id="8" name="Content Placeholder 7"/>
          <p:cNvSpPr txBox="1">
            <a:spLocks/>
          </p:cNvSpPr>
          <p:nvPr/>
        </p:nvSpPr>
        <p:spPr>
          <a:xfrm>
            <a:off x="4477826" y="1785455"/>
            <a:ext cx="4720418" cy="189889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342900" rtl="0" eaLnBrk="1" latinLnBrk="0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r>
              <a:rPr lang="hu-HU" b="1" dirty="0"/>
              <a:t>Narrow transformations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Input and output stays in same partition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Parallel execution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Pipelining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Example</a:t>
            </a:r>
          </a:p>
          <a:p>
            <a:pPr marL="728663" lvl="1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Map</a:t>
            </a:r>
          </a:p>
          <a:p>
            <a:pPr marL="728663" lvl="1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Filter</a:t>
            </a:r>
          </a:p>
        </p:txBody>
      </p:sp>
    </p:spTree>
    <p:extLst>
      <p:ext uri="{BB962C8B-B14F-4D97-AF65-F5344CB8AC3E}">
        <p14:creationId xmlns:p14="http://schemas.microsoft.com/office/powerpoint/2010/main" val="40726838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hu-HU" cap="all" dirty="0"/>
              <a:t>Transformations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775" y="1284141"/>
            <a:ext cx="2187584" cy="2901524"/>
          </a:xfrm>
          <a:prstGeom prst="rect">
            <a:avLst/>
          </a:prstGeom>
        </p:spPr>
      </p:pic>
      <p:sp>
        <p:nvSpPr>
          <p:cNvPr id="9" name="Content Placeholder 7"/>
          <p:cNvSpPr txBox="1">
            <a:spLocks/>
          </p:cNvSpPr>
          <p:nvPr/>
        </p:nvSpPr>
        <p:spPr>
          <a:xfrm>
            <a:off x="276884" y="1785455"/>
            <a:ext cx="4720418" cy="198838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342900" rtl="0" eaLnBrk="1" latinLnBrk="0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r>
              <a:rPr lang="hu-HU" b="1" dirty="0"/>
              <a:t>Wide transformations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Input from other partitions required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Needs expensive data shuffling</a:t>
            </a:r>
          </a:p>
          <a:p>
            <a:pPr marL="728663" lvl="1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Serialization, disk &amp; network I/O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Examples</a:t>
            </a:r>
          </a:p>
          <a:p>
            <a:pPr marL="728663" lvl="1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Group by</a:t>
            </a:r>
          </a:p>
          <a:p>
            <a:pPr marL="728663" lvl="1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Repartition</a:t>
            </a:r>
          </a:p>
        </p:txBody>
      </p:sp>
    </p:spTree>
    <p:extLst>
      <p:ext uri="{BB962C8B-B14F-4D97-AF65-F5344CB8AC3E}">
        <p14:creationId xmlns:p14="http://schemas.microsoft.com/office/powerpoint/2010/main" val="33257150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hu-HU" cap="all" dirty="0"/>
              <a:t>Transformations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775" y="1284141"/>
            <a:ext cx="2187584" cy="29015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78" y="1284141"/>
            <a:ext cx="2109782" cy="2901524"/>
          </a:xfrm>
          <a:prstGeom prst="rect">
            <a:avLst/>
          </a:prstGeom>
        </p:spPr>
      </p:pic>
      <p:sp>
        <p:nvSpPr>
          <p:cNvPr id="10" name="Content Placeholder 7"/>
          <p:cNvSpPr txBox="1">
            <a:spLocks/>
          </p:cNvSpPr>
          <p:nvPr/>
        </p:nvSpPr>
        <p:spPr>
          <a:xfrm>
            <a:off x="3230674" y="2064425"/>
            <a:ext cx="1901686" cy="121346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342900" rtl="0" eaLnBrk="1" latinLnBrk="0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chemeClr val="accent2"/>
              </a:buClr>
            </a:pPr>
            <a:r>
              <a:rPr lang="hu-HU" b="1" dirty="0"/>
              <a:t>Joins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Shuffle join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Broadcast join</a:t>
            </a:r>
          </a:p>
        </p:txBody>
      </p:sp>
    </p:spTree>
    <p:extLst>
      <p:ext uri="{BB962C8B-B14F-4D97-AF65-F5344CB8AC3E}">
        <p14:creationId xmlns:p14="http://schemas.microsoft.com/office/powerpoint/2010/main" val="14760778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hu-HU" cap="all" dirty="0"/>
              <a:t>Cache (Persist)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5" name="Content Placeholder 7"/>
          <p:cNvSpPr txBox="1">
            <a:spLocks/>
          </p:cNvSpPr>
          <p:nvPr/>
        </p:nvSpPr>
        <p:spPr>
          <a:xfrm>
            <a:off x="276884" y="805558"/>
            <a:ext cx="4720418" cy="389707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342900" rtl="0" eaLnBrk="1" latinLnBrk="0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Optimization technique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Avoid recomputation on</a:t>
            </a:r>
          </a:p>
          <a:p>
            <a:pPr marL="728663" lvl="1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Data reuse</a:t>
            </a:r>
          </a:p>
          <a:p>
            <a:pPr marL="728663" lvl="1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Failure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Key on iterative algorithms</a:t>
            </a:r>
          </a:p>
        </p:txBody>
      </p:sp>
      <p:sp>
        <p:nvSpPr>
          <p:cNvPr id="3" name="Rectangle 2"/>
          <p:cNvSpPr/>
          <p:nvPr/>
        </p:nvSpPr>
        <p:spPr>
          <a:xfrm>
            <a:off x="5904854" y="1100379"/>
            <a:ext cx="1216617" cy="47269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RDD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 rot="5400000">
            <a:off x="6222571" y="1818957"/>
            <a:ext cx="495942" cy="309966"/>
          </a:xfrm>
          <a:prstGeom prst="rightArrow">
            <a:avLst>
              <a:gd name="adj1" fmla="val 39189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904853" y="2374803"/>
            <a:ext cx="1216617" cy="472698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RDD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25877" y="3496827"/>
            <a:ext cx="1216617" cy="47269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RDD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113720" y="3496827"/>
            <a:ext cx="1216617" cy="47269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RDD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2010641">
            <a:off x="6873500" y="3017180"/>
            <a:ext cx="495942" cy="309966"/>
          </a:xfrm>
          <a:prstGeom prst="rightArrow">
            <a:avLst>
              <a:gd name="adj1" fmla="val 39189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9211478">
            <a:off x="5776530" y="3017181"/>
            <a:ext cx="495942" cy="309966"/>
          </a:xfrm>
          <a:prstGeom prst="rightArrow">
            <a:avLst>
              <a:gd name="adj1" fmla="val 39189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4648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0" y="0"/>
            <a:ext cx="1206741" cy="647100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>
              <a:spcBef>
                <a:spcPct val="0"/>
              </a:spcBef>
              <a:buNone/>
              <a:defRPr sz="3800" b="0" cap="all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/>
              <a:t>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5882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hu-HU" cap="all" dirty="0"/>
              <a:t>RDD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5" name="Content Placeholder 7"/>
          <p:cNvSpPr txBox="1">
            <a:spLocks/>
          </p:cNvSpPr>
          <p:nvPr/>
        </p:nvSpPr>
        <p:spPr>
          <a:xfrm>
            <a:off x="276884" y="805558"/>
            <a:ext cx="3753095" cy="139662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342900" rtl="0" eaLnBrk="1" latinLnBrk="0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Primary API in Spark 1.X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Functional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Records are raw objects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Compile time type safety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User controlled partitioning and storage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endParaRPr lang="en-US" i="1" dirty="0">
              <a:solidFill>
                <a:srgbClr val="7F7F7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6BCDB6-60BF-5C47-B262-D967D920BF38}"/>
              </a:ext>
            </a:extLst>
          </p:cNvPr>
          <p:cNvSpPr txBox="1"/>
          <p:nvPr/>
        </p:nvSpPr>
        <p:spPr>
          <a:xfrm>
            <a:off x="3820332" y="919093"/>
            <a:ext cx="5050081" cy="1169551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3"/>
                </a:solidFill>
                <a:latin typeface="Consolas" panose="020B0609020204030204" pitchFamily="49" charset="0"/>
              </a:rPr>
              <a:t>val</a:t>
            </a:r>
            <a:r>
              <a:rPr lang="en-US" dirty="0">
                <a:latin typeface="Consolas" panose="020B0609020204030204" pitchFamily="49" charset="0"/>
              </a:rPr>
              <a:t> lines = </a:t>
            </a:r>
            <a:r>
              <a:rPr lang="en-US" dirty="0" err="1">
                <a:latin typeface="Consolas" panose="020B0609020204030204" pitchFamily="49" charset="0"/>
              </a:rPr>
              <a:t>sc.textFile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@"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</a:rPr>
              <a:t>hdfs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://path/</a:t>
            </a:r>
            <a:r>
              <a:rPr lang="hu-HU" dirty="0">
                <a:solidFill>
                  <a:schemeClr val="accent6"/>
                </a:solidFill>
                <a:latin typeface="Consolas" panose="020B0609020204030204" pitchFamily="49" charset="0"/>
              </a:rPr>
              <a:t>words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.</a:t>
            </a:r>
            <a:r>
              <a:rPr lang="hu-HU" dirty="0">
                <a:solidFill>
                  <a:schemeClr val="accent6"/>
                </a:solidFill>
                <a:latin typeface="Consolas" panose="020B0609020204030204" pitchFamily="49" charset="0"/>
              </a:rPr>
              <a:t>txt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accent3"/>
                </a:solidFill>
                <a:latin typeface="Consolas" panose="020B0609020204030204" pitchFamily="49" charset="0"/>
              </a:rPr>
              <a:t>val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hu-HU" dirty="0">
                <a:latin typeface="Consolas" panose="020B0609020204030204" pitchFamily="49" charset="0"/>
              </a:rPr>
              <a:t>processed</a:t>
            </a:r>
            <a:r>
              <a:rPr lang="en-US" dirty="0">
                <a:latin typeface="Consolas" panose="020B0609020204030204" pitchFamily="49" charset="0"/>
              </a:rPr>
              <a:t> = lines</a:t>
            </a:r>
          </a:p>
          <a:p>
            <a:r>
              <a:rPr lang="hu-HU" dirty="0">
                <a:latin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</a:rPr>
              <a:t>.filter(s =&gt; </a:t>
            </a:r>
            <a:r>
              <a:rPr lang="en-US" dirty="0" err="1">
                <a:latin typeface="Consolas" panose="020B0609020204030204" pitchFamily="49" charset="0"/>
              </a:rPr>
              <a:t>s.startsWith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"a"</a:t>
            </a:r>
            <a:r>
              <a:rPr lang="en-US" dirty="0">
                <a:latin typeface="Consolas" panose="020B0609020204030204" pitchFamily="49" charset="0"/>
              </a:rPr>
              <a:t>))</a:t>
            </a:r>
            <a:endParaRPr lang="hu-HU" dirty="0">
              <a:latin typeface="Consolas" panose="020B0609020204030204" pitchFamily="49" charset="0"/>
            </a:endParaRPr>
          </a:p>
          <a:p>
            <a:r>
              <a:rPr lang="hu-HU" dirty="0">
                <a:latin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</a:rPr>
              <a:t>.map(s =&gt; </a:t>
            </a:r>
            <a:r>
              <a:rPr lang="en-US" dirty="0" err="1">
                <a:latin typeface="Consolas" panose="020B0609020204030204" pitchFamily="49" charset="0"/>
              </a:rPr>
              <a:t>s.reverse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hu-HU" dirty="0">
              <a:latin typeface="Consolas" panose="020B0609020204030204" pitchFamily="49" charset="0"/>
            </a:endParaRPr>
          </a:p>
          <a:p>
            <a:r>
              <a:rPr lang="hu-HU" dirty="0">
                <a:latin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</a:rPr>
              <a:t>sortBy</a:t>
            </a:r>
            <a:r>
              <a:rPr lang="en-US" dirty="0">
                <a:latin typeface="Consolas" panose="020B0609020204030204" pitchFamily="49" charset="0"/>
              </a:rPr>
              <a:t>(s =&gt; </a:t>
            </a:r>
            <a:r>
              <a:rPr lang="en-US" dirty="0" err="1">
                <a:latin typeface="Consolas" panose="020B0609020204030204" pitchFamily="49" charset="0"/>
              </a:rPr>
              <a:t>s.length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Content Placeholder 7"/>
          <p:cNvSpPr txBox="1">
            <a:spLocks/>
          </p:cNvSpPr>
          <p:nvPr/>
        </p:nvSpPr>
        <p:spPr>
          <a:xfrm>
            <a:off x="276884" y="2592020"/>
            <a:ext cx="4165576" cy="143364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342900" rtl="0" eaLnBrk="1" latinLnBrk="0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r>
              <a:rPr lang="hu-HU" b="1" dirty="0"/>
              <a:t>Limitations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Low level, non-expressive API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No higher level optimization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I/O handling is limited and can be cumbersome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Low performance on non-JVM languages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endParaRPr lang="hu-HU" dirty="0"/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endParaRPr lang="en-US" i="1" dirty="0">
              <a:solidFill>
                <a:srgbClr val="7F7F7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975" y="2744343"/>
            <a:ext cx="3902441" cy="10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8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hu-HU" cap="all" dirty="0"/>
              <a:t>Dataframes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5" name="Content Placeholder 7"/>
          <p:cNvSpPr txBox="1">
            <a:spLocks/>
          </p:cNvSpPr>
          <p:nvPr/>
        </p:nvSpPr>
        <p:spPr>
          <a:xfrm>
            <a:off x="276884" y="805558"/>
            <a:ext cx="3618090" cy="128308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342900" rtl="0" eaLnBrk="1" latinLnBrk="0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Higher level abstraction on top of RDD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Schema: named columns with types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Conceptually like an RDMS table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SQL-like declarative API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endParaRPr lang="hu-HU" dirty="0"/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endParaRPr lang="en-US" i="1" dirty="0">
              <a:solidFill>
                <a:srgbClr val="7F7F7F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919821" y="2616952"/>
          <a:ext cx="3461538" cy="1828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53846">
                  <a:extLst>
                    <a:ext uri="{9D8B030D-6E8A-4147-A177-3AD203B41FA5}">
                      <a16:colId xmlns:a16="http://schemas.microsoft.com/office/drawing/2014/main" val="3417691797"/>
                    </a:ext>
                  </a:extLst>
                </a:gridCol>
                <a:gridCol w="1153846">
                  <a:extLst>
                    <a:ext uri="{9D8B030D-6E8A-4147-A177-3AD203B41FA5}">
                      <a16:colId xmlns:a16="http://schemas.microsoft.com/office/drawing/2014/main" val="1660277848"/>
                    </a:ext>
                  </a:extLst>
                </a:gridCol>
                <a:gridCol w="1153846">
                  <a:extLst>
                    <a:ext uri="{9D8B030D-6E8A-4147-A177-3AD203B41FA5}">
                      <a16:colId xmlns:a16="http://schemas.microsoft.com/office/drawing/2014/main" val="796314792"/>
                    </a:ext>
                  </a:extLst>
                </a:gridCol>
              </a:tblGrid>
              <a:tr h="245791">
                <a:tc>
                  <a:txBody>
                    <a:bodyPr/>
                    <a:lstStyle/>
                    <a:p>
                      <a:r>
                        <a:rPr lang="hu-HU" dirty="0"/>
                        <a:t>Col1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Col2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Col3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642162"/>
                  </a:ext>
                </a:extLst>
              </a:tr>
              <a:tr h="24579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2311168"/>
                  </a:ext>
                </a:extLst>
              </a:tr>
              <a:tr h="24579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70487"/>
                  </a:ext>
                </a:extLst>
              </a:tr>
              <a:tr h="24579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6370"/>
                  </a:ext>
                </a:extLst>
              </a:tr>
              <a:tr h="24579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809745"/>
                  </a:ext>
                </a:extLst>
              </a:tr>
              <a:tr h="24579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717789"/>
                  </a:ext>
                </a:extLst>
              </a:tr>
            </a:tbl>
          </a:graphicData>
        </a:graphic>
      </p:graphicFrame>
      <p:sp>
        <p:nvSpPr>
          <p:cNvPr id="4" name="Right Brace 3"/>
          <p:cNvSpPr/>
          <p:nvPr/>
        </p:nvSpPr>
        <p:spPr>
          <a:xfrm>
            <a:off x="5531404" y="2917953"/>
            <a:ext cx="110273" cy="87662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776682" y="3194924"/>
            <a:ext cx="1324645" cy="322684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5531404" y="3864352"/>
            <a:ext cx="144872" cy="53197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776681" y="3968996"/>
            <a:ext cx="1324645" cy="322684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6BCDB6-60BF-5C47-B262-D967D920BF38}"/>
              </a:ext>
            </a:extLst>
          </p:cNvPr>
          <p:cNvSpPr txBox="1"/>
          <p:nvPr/>
        </p:nvSpPr>
        <p:spPr>
          <a:xfrm>
            <a:off x="4018786" y="805558"/>
            <a:ext cx="4840434" cy="1169551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3"/>
                </a:solidFill>
                <a:latin typeface="Consolas" panose="020B0609020204030204" pitchFamily="49" charset="0"/>
              </a:rPr>
              <a:t>val</a:t>
            </a:r>
            <a:r>
              <a:rPr lang="en-US" dirty="0">
                <a:solidFill>
                  <a:srgbClr val="08080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persons = </a:t>
            </a:r>
            <a:r>
              <a:rPr lang="en-US" dirty="0" err="1">
                <a:latin typeface="Consolas" panose="020B0609020204030204" pitchFamily="49" charset="0"/>
              </a:rPr>
              <a:t>spark.read.json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</a:rPr>
              <a:t>test.json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accent3"/>
                </a:solidFill>
                <a:latin typeface="Consolas" panose="020B0609020204030204" pitchFamily="49" charset="0"/>
              </a:rPr>
              <a:t>val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hu-HU" dirty="0">
                <a:latin typeface="Consolas" panose="020B0609020204030204" pitchFamily="49" charset="0"/>
              </a:rPr>
              <a:t>names</a:t>
            </a:r>
            <a:r>
              <a:rPr lang="en-US" dirty="0">
                <a:latin typeface="Consolas" panose="020B0609020204030204" pitchFamily="49" charset="0"/>
              </a:rPr>
              <a:t> = lines</a:t>
            </a:r>
          </a:p>
          <a:p>
            <a:r>
              <a:rPr lang="hu-HU" dirty="0">
                <a:latin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</a:rPr>
              <a:t>.where(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"age &gt; 21"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hu-HU" dirty="0">
              <a:latin typeface="Consolas" panose="020B0609020204030204" pitchFamily="49" charset="0"/>
            </a:endParaRPr>
          </a:p>
          <a:p>
            <a:r>
              <a:rPr lang="hu-HU" dirty="0">
                <a:latin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</a:rPr>
              <a:t>.select(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</a:rPr>
              <a:t>name.first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hu-HU" dirty="0">
              <a:latin typeface="Consolas" panose="020B0609020204030204" pitchFamily="49" charset="0"/>
            </a:endParaRPr>
          </a:p>
          <a:p>
            <a:r>
              <a:rPr lang="hu-HU" dirty="0">
                <a:latin typeface="Consolas" panose="020B0609020204030204" pitchFamily="49" charset="0"/>
              </a:rPr>
              <a:t>names.show()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00381" y="3486802"/>
            <a:ext cx="596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Rows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174017" y="2256154"/>
            <a:ext cx="953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Columns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980712" y="2721042"/>
            <a:ext cx="953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Partitions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325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28DA7F-6A6D-764A-9DB8-736F6613E0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WHY BIG DATA?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4FFBDE18-0E7C-CF49-9492-F853187904D6}"/>
              </a:ext>
            </a:extLst>
          </p:cNvPr>
          <p:cNvSpPr txBox="1">
            <a:spLocks/>
          </p:cNvSpPr>
          <p:nvPr/>
        </p:nvSpPr>
        <p:spPr>
          <a:xfrm>
            <a:off x="725713" y="1899921"/>
            <a:ext cx="3489207" cy="135382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 typeface="Arial"/>
              <a:buNone/>
            </a:pPr>
            <a:r>
              <a:rPr lang="en-US" sz="1400" b="1" dirty="0"/>
              <a:t>NoSQL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 typeface="Arial"/>
              <a:buNone/>
            </a:pPr>
            <a:endParaRPr lang="en-US" sz="1400" b="1" dirty="0"/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400" dirty="0"/>
              <a:t>How to store data so that</a:t>
            </a:r>
          </a:p>
          <a:p>
            <a:pPr marL="471488" lvl="1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100" dirty="0"/>
              <a:t>… some queries can execute efficiently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400" dirty="0"/>
              <a:t>Limited ad-hoc queries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A5A476A8-684D-1D47-BB82-AE522FE6B1DB}"/>
              </a:ext>
            </a:extLst>
          </p:cNvPr>
          <p:cNvSpPr txBox="1">
            <a:spLocks/>
          </p:cNvSpPr>
          <p:nvPr/>
        </p:nvSpPr>
        <p:spPr>
          <a:xfrm>
            <a:off x="4929080" y="1899920"/>
            <a:ext cx="3489207" cy="1353821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 typeface="Arial"/>
              <a:buNone/>
            </a:pPr>
            <a:r>
              <a:rPr lang="en-US" sz="1400" b="1" dirty="0"/>
              <a:t>Big Data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 typeface="Arial"/>
              <a:buNone/>
            </a:pPr>
            <a:endParaRPr lang="en-US" sz="1400" b="1" dirty="0"/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400" dirty="0"/>
              <a:t>How to store ANY DATA as is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400" dirty="0"/>
              <a:t>How to run ANY QUERY (analytics)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076F0AC6-3CD0-2648-B55E-A5CF6888E51C}"/>
              </a:ext>
            </a:extLst>
          </p:cNvPr>
          <p:cNvSpPr txBox="1">
            <a:spLocks/>
          </p:cNvSpPr>
          <p:nvPr/>
        </p:nvSpPr>
        <p:spPr>
          <a:xfrm>
            <a:off x="725713" y="3444239"/>
            <a:ext cx="3489207" cy="792481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400" dirty="0"/>
              <a:t>Realtime queries</a:t>
            </a:r>
          </a:p>
          <a:p>
            <a:pPr marL="471488" lvl="1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100" dirty="0"/>
              <a:t>Execution time: milliseconds, seconds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053C7BD6-5A2C-8E46-BBA8-6103B5419649}"/>
              </a:ext>
            </a:extLst>
          </p:cNvPr>
          <p:cNvSpPr txBox="1">
            <a:spLocks/>
          </p:cNvSpPr>
          <p:nvPr/>
        </p:nvSpPr>
        <p:spPr>
          <a:xfrm>
            <a:off x="4929079" y="3444238"/>
            <a:ext cx="3489207" cy="699516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400" dirty="0"/>
              <a:t>Non-</a:t>
            </a:r>
            <a:r>
              <a:rPr lang="en-US" sz="1400" dirty="0" err="1"/>
              <a:t>realtime</a:t>
            </a:r>
            <a:r>
              <a:rPr lang="en-US" sz="1400" dirty="0"/>
              <a:t> queries</a:t>
            </a:r>
          </a:p>
          <a:p>
            <a:pPr marL="471488" lvl="1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100" dirty="0"/>
              <a:t>Execution time: minutes, hours</a:t>
            </a:r>
          </a:p>
        </p:txBody>
      </p:sp>
    </p:spTree>
    <p:extLst>
      <p:ext uri="{BB962C8B-B14F-4D97-AF65-F5344CB8AC3E}">
        <p14:creationId xmlns:p14="http://schemas.microsoft.com/office/powerpoint/2010/main" val="84884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hu-HU" cap="all" dirty="0"/>
              <a:t>Data Types</a:t>
            </a:r>
            <a:endParaRPr lang="en-US" cap="all" dirty="0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7" name="Content Placeholder 7"/>
          <p:cNvSpPr>
            <a:spLocks noGrp="1"/>
          </p:cNvSpPr>
          <p:nvPr>
            <p:ph idx="4294967295"/>
          </p:nvPr>
        </p:nvSpPr>
        <p:spPr>
          <a:xfrm>
            <a:off x="457688" y="972867"/>
            <a:ext cx="4005571" cy="259537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en-US" sz="1400" b="1" dirty="0"/>
              <a:t>Primitive types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</a:pPr>
            <a:r>
              <a:rPr lang="en-US" sz="1400" dirty="0" err="1"/>
              <a:t>ByteType</a:t>
            </a:r>
            <a:r>
              <a:rPr lang="en-US" sz="1400" dirty="0"/>
              <a:t>, </a:t>
            </a:r>
            <a:r>
              <a:rPr lang="en-US" sz="1400" dirty="0" err="1"/>
              <a:t>ShortType</a:t>
            </a:r>
            <a:r>
              <a:rPr lang="en-US" sz="1400" dirty="0"/>
              <a:t>, </a:t>
            </a:r>
            <a:r>
              <a:rPr lang="en-US" sz="1400" dirty="0" err="1"/>
              <a:t>IntegerType</a:t>
            </a:r>
            <a:r>
              <a:rPr lang="en-US" sz="1400" dirty="0"/>
              <a:t>, </a:t>
            </a:r>
            <a:r>
              <a:rPr lang="en-US" sz="1400" dirty="0" err="1"/>
              <a:t>LongType</a:t>
            </a:r>
            <a:endParaRPr lang="en-US" sz="1400" dirty="0"/>
          </a:p>
          <a:p>
            <a:pPr marL="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</a:pPr>
            <a:r>
              <a:rPr lang="en-US" sz="1400" dirty="0" err="1"/>
              <a:t>FloatType</a:t>
            </a:r>
            <a:r>
              <a:rPr lang="en-US" sz="1400" dirty="0"/>
              <a:t>, </a:t>
            </a:r>
            <a:r>
              <a:rPr lang="en-US" sz="1400" dirty="0" err="1"/>
              <a:t>DoubleType</a:t>
            </a:r>
            <a:r>
              <a:rPr lang="en-US" sz="1400" dirty="0"/>
              <a:t>, </a:t>
            </a:r>
            <a:r>
              <a:rPr lang="en-US" sz="1400" dirty="0" err="1"/>
              <a:t>DecimalType</a:t>
            </a:r>
            <a:endParaRPr lang="en-US" sz="1400" dirty="0"/>
          </a:p>
          <a:p>
            <a:pPr marL="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</a:pPr>
            <a:r>
              <a:rPr lang="en-US" sz="1400" dirty="0" err="1"/>
              <a:t>StringType</a:t>
            </a:r>
            <a:r>
              <a:rPr lang="hu-HU" sz="1400" dirty="0"/>
              <a:t>, VarcharType, CharType</a:t>
            </a:r>
            <a:endParaRPr lang="en-US" sz="1400" dirty="0"/>
          </a:p>
          <a:p>
            <a:pPr marL="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</a:pPr>
            <a:r>
              <a:rPr lang="en-US" sz="1400" dirty="0" err="1"/>
              <a:t>BinaryType</a:t>
            </a:r>
            <a:endParaRPr lang="en-US" sz="1400" dirty="0"/>
          </a:p>
          <a:p>
            <a:pPr marL="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</a:pPr>
            <a:r>
              <a:rPr lang="en-US" sz="1400" dirty="0" err="1"/>
              <a:t>BooleanType</a:t>
            </a:r>
            <a:endParaRPr lang="en-US" sz="1400" dirty="0"/>
          </a:p>
          <a:p>
            <a:pPr marL="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</a:pPr>
            <a:r>
              <a:rPr lang="en-US" sz="1400" dirty="0" err="1"/>
              <a:t>TimestampType</a:t>
            </a:r>
            <a:r>
              <a:rPr lang="en-US" sz="1400" dirty="0"/>
              <a:t>, </a:t>
            </a:r>
            <a:r>
              <a:rPr lang="en-US" sz="1400" dirty="0" err="1"/>
              <a:t>DateType</a:t>
            </a:r>
            <a:endParaRPr lang="en-US" sz="1400" dirty="0"/>
          </a:p>
        </p:txBody>
      </p:sp>
      <p:sp>
        <p:nvSpPr>
          <p:cNvPr id="5" name="Content Placeholder 7"/>
          <p:cNvSpPr txBox="1">
            <a:spLocks/>
          </p:cNvSpPr>
          <p:nvPr/>
        </p:nvSpPr>
        <p:spPr>
          <a:xfrm>
            <a:off x="5132341" y="1417626"/>
            <a:ext cx="2868276" cy="116411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342900" rtl="0" eaLnBrk="1" latinLnBrk="0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r>
              <a:rPr lang="hu-HU" b="1" dirty="0"/>
              <a:t>Complex types</a:t>
            </a:r>
            <a:endParaRPr lang="en-US" b="1" dirty="0"/>
          </a:p>
          <a:p>
            <a:pPr marL="171450" indent="-171450">
              <a:buClr>
                <a:schemeClr val="accent2"/>
              </a:buClr>
              <a:buFontTx/>
              <a:buChar char="•"/>
            </a:pPr>
            <a:r>
              <a:rPr lang="en-US" dirty="0" err="1"/>
              <a:t>ArrayType</a:t>
            </a:r>
            <a:endParaRPr lang="en-US" dirty="0"/>
          </a:p>
          <a:p>
            <a:pPr marL="171450" indent="-171450">
              <a:buClr>
                <a:schemeClr val="accent2"/>
              </a:buClr>
              <a:buFontTx/>
              <a:buChar char="•"/>
            </a:pPr>
            <a:r>
              <a:rPr lang="en-US" dirty="0" err="1"/>
              <a:t>MapType</a:t>
            </a:r>
            <a:endParaRPr lang="en-US" dirty="0"/>
          </a:p>
          <a:p>
            <a:pPr marL="171450" indent="-171450">
              <a:buClr>
                <a:schemeClr val="accent2"/>
              </a:buClr>
              <a:buFontTx/>
              <a:buChar char="•"/>
            </a:pPr>
            <a:r>
              <a:rPr lang="en-US" dirty="0" err="1"/>
              <a:t>StructType</a:t>
            </a:r>
            <a:r>
              <a:rPr lang="hu-HU" dirty="0"/>
              <a:t>, </a:t>
            </a:r>
            <a:r>
              <a:rPr lang="en-US" dirty="0" err="1"/>
              <a:t>StructField</a:t>
            </a:r>
            <a:endParaRPr lang="en-US" dirty="0"/>
          </a:p>
        </p:txBody>
      </p:sp>
      <p:sp>
        <p:nvSpPr>
          <p:cNvPr id="8" name="Content Placeholder 7"/>
          <p:cNvSpPr txBox="1">
            <a:spLocks/>
          </p:cNvSpPr>
          <p:nvPr/>
        </p:nvSpPr>
        <p:spPr>
          <a:xfrm>
            <a:off x="4198017" y="3431099"/>
            <a:ext cx="2628065" cy="410492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hu-HU" sz="1400" b="1" dirty="0"/>
              <a:t>own optimized types</a:t>
            </a:r>
            <a:endParaRPr lang="en-US" sz="1400" b="1" dirty="0"/>
          </a:p>
        </p:txBody>
      </p:sp>
      <p:pic>
        <p:nvPicPr>
          <p:cNvPr id="9" name="Picture 8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682CA023-C3AF-2B48-9007-7CE012FDC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529" y="3153198"/>
            <a:ext cx="1520024" cy="79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4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hu-HU" cap="all" dirty="0"/>
              <a:t>Dataframes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5" name="Content Placeholder 7"/>
          <p:cNvSpPr txBox="1">
            <a:spLocks/>
          </p:cNvSpPr>
          <p:nvPr/>
        </p:nvSpPr>
        <p:spPr>
          <a:xfrm>
            <a:off x="276884" y="805558"/>
            <a:ext cx="4720418" cy="168966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342900" rtl="0" eaLnBrk="1" latinLnBrk="0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Expressive high level operations and functions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Language interoperability (no performance loss)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Automatic optimizations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Powerful I/O handling (Datasource API)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No compile time type safety</a:t>
            </a:r>
          </a:p>
        </p:txBody>
      </p:sp>
      <p:pic>
        <p:nvPicPr>
          <p:cNvPr id="7" name="Picture 2" descr="https://databricks.com/wp-content/uploads/2015/02/Screen-Shot-2015-02-16-at-9.46.39-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875" y="2495227"/>
            <a:ext cx="4727884" cy="210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6BCDB6-60BF-5C47-B262-D967D920BF38}"/>
              </a:ext>
            </a:extLst>
          </p:cNvPr>
          <p:cNvSpPr txBox="1"/>
          <p:nvPr/>
        </p:nvSpPr>
        <p:spPr>
          <a:xfrm>
            <a:off x="5347745" y="805558"/>
            <a:ext cx="2982594" cy="138499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3"/>
                </a:solidFill>
                <a:latin typeface="Consolas" panose="020B0609020204030204" pitchFamily="49" charset="0"/>
              </a:rPr>
              <a:t>val</a:t>
            </a:r>
            <a:r>
              <a:rPr lang="en-US" dirty="0">
                <a:latin typeface="Consolas" panose="020B0609020204030204" pitchFamily="49" charset="0"/>
              </a:rPr>
              <a:t> persons = </a:t>
            </a:r>
            <a:r>
              <a:rPr lang="en-US" dirty="0" err="1">
                <a:latin typeface="Consolas" panose="020B0609020204030204" pitchFamily="49" charset="0"/>
              </a:rPr>
              <a:t>spark.read</a:t>
            </a:r>
            <a:endParaRPr lang="hu-HU" dirty="0">
              <a:latin typeface="Consolas" panose="020B0609020204030204" pitchFamily="49" charset="0"/>
            </a:endParaRPr>
          </a:p>
          <a:p>
            <a:r>
              <a:rPr lang="hu-HU" dirty="0">
                <a:latin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</a:rPr>
              <a:t>json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"</a:t>
            </a:r>
            <a:r>
              <a:rPr lang="hu-HU" dirty="0">
                <a:solidFill>
                  <a:schemeClr val="accent6"/>
                </a:solidFill>
                <a:latin typeface="Consolas" panose="020B0609020204030204" pitchFamily="49" charset="0"/>
              </a:rPr>
              <a:t>persons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</a:rPr>
              <a:t>json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accent3"/>
                </a:solidFill>
                <a:latin typeface="Consolas" panose="020B0609020204030204" pitchFamily="49" charset="0"/>
              </a:rPr>
              <a:t>val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hu-HU" dirty="0">
                <a:latin typeface="Consolas" panose="020B0609020204030204" pitchFamily="49" charset="0"/>
              </a:rPr>
              <a:t>names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hu-HU" dirty="0">
                <a:latin typeface="Consolas" panose="020B0609020204030204" pitchFamily="49" charset="0"/>
              </a:rPr>
              <a:t>persons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hu-HU" dirty="0">
                <a:latin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</a:rPr>
              <a:t>.where(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"age &gt; 21"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hu-HU" dirty="0">
              <a:latin typeface="Consolas" panose="020B0609020204030204" pitchFamily="49" charset="0"/>
            </a:endParaRPr>
          </a:p>
          <a:p>
            <a:r>
              <a:rPr lang="hu-HU" dirty="0">
                <a:latin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</a:rPr>
              <a:t>.select(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</a:rPr>
              <a:t>name.first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hu-HU" dirty="0">
              <a:latin typeface="Consolas" panose="020B0609020204030204" pitchFamily="49" charset="0"/>
            </a:endParaRPr>
          </a:p>
          <a:p>
            <a:r>
              <a:rPr lang="hu-HU" dirty="0">
                <a:latin typeface="Consolas" panose="020B0609020204030204" pitchFamily="49" charset="0"/>
              </a:rPr>
              <a:t>names.show()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3066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hu-HU" cap="all" dirty="0"/>
              <a:t>Datasets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5" name="Content Placeholder 7"/>
          <p:cNvSpPr txBox="1">
            <a:spLocks/>
          </p:cNvSpPr>
          <p:nvPr/>
        </p:nvSpPr>
        <p:spPr>
          <a:xfrm>
            <a:off x="276884" y="805559"/>
            <a:ext cx="4720418" cy="94568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342900" rtl="0" eaLnBrk="1" latinLnBrk="0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Available in Scala and Java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Strongly typed domain objects + encoders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DataFrames are actually Datasets of type Row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6BCDB6-60BF-5C47-B262-D967D920BF38}"/>
              </a:ext>
            </a:extLst>
          </p:cNvPr>
          <p:cNvSpPr txBox="1"/>
          <p:nvPr/>
        </p:nvSpPr>
        <p:spPr>
          <a:xfrm>
            <a:off x="478963" y="2535225"/>
            <a:ext cx="4007798" cy="1600438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3"/>
                </a:solidFill>
                <a:latin typeface="Consolas" panose="020B0609020204030204" pitchFamily="49" charset="0"/>
              </a:rPr>
              <a:t>val</a:t>
            </a:r>
            <a:r>
              <a:rPr lang="en-US" dirty="0">
                <a:latin typeface="Consolas" panose="020B0609020204030204" pitchFamily="49" charset="0"/>
              </a:rPr>
              <a:t> persons =</a:t>
            </a:r>
            <a:endParaRPr lang="hu-HU" dirty="0">
              <a:latin typeface="Consolas" panose="020B0609020204030204" pitchFamily="49" charset="0"/>
            </a:endParaRPr>
          </a:p>
          <a:p>
            <a:r>
              <a:rPr lang="hu-HU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spark.read.json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"</a:t>
            </a:r>
            <a:r>
              <a:rPr lang="hu-HU" dirty="0">
                <a:solidFill>
                  <a:schemeClr val="accent6"/>
                </a:solidFill>
                <a:latin typeface="Consolas" panose="020B0609020204030204" pitchFamily="49" charset="0"/>
              </a:rPr>
              <a:t>persons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</a:rPr>
              <a:t>json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hu-HU" dirty="0">
              <a:latin typeface="Consolas" panose="020B0609020204030204" pitchFamily="49" charset="0"/>
            </a:endParaRPr>
          </a:p>
          <a:p>
            <a:r>
              <a:rPr lang="hu-HU" dirty="0">
                <a:latin typeface="Consolas" panose="020B0609020204030204" pitchFamily="49" charset="0"/>
              </a:rPr>
              <a:t>    .as[Person]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accent3"/>
                </a:solidFill>
                <a:latin typeface="Consolas" panose="020B0609020204030204" pitchFamily="49" charset="0"/>
              </a:rPr>
              <a:t>val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hu-HU" dirty="0">
                <a:latin typeface="Consolas" panose="020B0609020204030204" pitchFamily="49" charset="0"/>
              </a:rPr>
              <a:t>names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hu-HU" dirty="0">
                <a:latin typeface="Consolas" panose="020B0609020204030204" pitchFamily="49" charset="0"/>
              </a:rPr>
              <a:t>persons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hu-HU" dirty="0">
                <a:latin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</a:rPr>
              <a:t>.</a:t>
            </a:r>
            <a:r>
              <a:rPr lang="hu-HU" dirty="0">
                <a:latin typeface="Consolas" panose="020B0609020204030204" pitchFamily="49" charset="0"/>
              </a:rPr>
              <a:t>filter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hu-HU" dirty="0">
                <a:latin typeface="Consolas" panose="020B0609020204030204" pitchFamily="49" charset="0"/>
              </a:rPr>
              <a:t>_.age</a:t>
            </a:r>
            <a:r>
              <a:rPr lang="en-US" dirty="0">
                <a:latin typeface="Consolas" panose="020B0609020204030204" pitchFamily="49" charset="0"/>
              </a:rPr>
              <a:t> &gt; 21)</a:t>
            </a:r>
            <a:endParaRPr lang="hu-HU" dirty="0">
              <a:latin typeface="Consolas" panose="020B0609020204030204" pitchFamily="49" charset="0"/>
            </a:endParaRPr>
          </a:p>
          <a:p>
            <a:r>
              <a:rPr lang="hu-HU" dirty="0">
                <a:latin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</a:rPr>
              <a:t>.select(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"first</a:t>
            </a:r>
            <a:r>
              <a:rPr lang="hu-HU" dirty="0">
                <a:solidFill>
                  <a:schemeClr val="accent6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hu-HU" dirty="0">
              <a:latin typeface="Consolas" panose="020B0609020204030204" pitchFamily="49" charset="0"/>
            </a:endParaRPr>
          </a:p>
          <a:p>
            <a:r>
              <a:rPr lang="hu-HU" dirty="0">
                <a:latin typeface="Consolas" panose="020B0609020204030204" pitchFamily="49" charset="0"/>
              </a:rPr>
              <a:t>names.show()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6BCDB6-60BF-5C47-B262-D967D920BF38}"/>
              </a:ext>
            </a:extLst>
          </p:cNvPr>
          <p:cNvSpPr txBox="1"/>
          <p:nvPr/>
        </p:nvSpPr>
        <p:spPr>
          <a:xfrm>
            <a:off x="5276632" y="960829"/>
            <a:ext cx="3061458" cy="138499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</a:rPr>
              <a:t>case class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hu-HU" dirty="0">
                <a:latin typeface="Consolas" panose="020B0609020204030204" pitchFamily="49" charset="0"/>
              </a:rPr>
              <a:t>Person</a:t>
            </a:r>
            <a:r>
              <a:rPr lang="en-US" dirty="0">
                <a:latin typeface="Consolas" panose="020B0609020204030204" pitchFamily="49" charset="0"/>
              </a:rPr>
              <a:t>(</a:t>
            </a:r>
          </a:p>
          <a:p>
            <a:r>
              <a:rPr lang="hu-HU" dirty="0">
                <a:latin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</a:rPr>
              <a:t>id: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firstName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lastName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hu-HU" dirty="0">
                <a:latin typeface="Consolas" panose="020B0609020204030204" pitchFamily="49" charset="0"/>
              </a:rPr>
              <a:t>age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hu-HU" dirty="0">
                <a:solidFill>
                  <a:schemeClr val="accent6"/>
                </a:solidFill>
                <a:latin typeface="Consolas" panose="020B0609020204030204" pitchFamily="49" charset="0"/>
              </a:rPr>
              <a:t>Int</a:t>
            </a:r>
            <a:endParaRPr lang="en-US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4997302" y="2819661"/>
            <a:ext cx="3704996" cy="131600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342900" rtl="0" eaLnBrk="1" latinLnBrk="0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Both relational and functional operations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High level optimizations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Data source API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Compile type safety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Encoding has performance penalty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8799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hu-HU" cap="all" dirty="0"/>
              <a:t>Spark SQL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276884" y="805558"/>
            <a:ext cx="4912336" cy="1609160"/>
            <a:chOff x="276884" y="805558"/>
            <a:chExt cx="4912336" cy="1609160"/>
          </a:xfrm>
        </p:grpSpPr>
        <p:sp>
          <p:nvSpPr>
            <p:cNvPr id="5" name="Content Placeholder 7"/>
            <p:cNvSpPr txBox="1">
              <a:spLocks/>
            </p:cNvSpPr>
            <p:nvPr/>
          </p:nvSpPr>
          <p:spPr>
            <a:xfrm>
              <a:off x="276884" y="805558"/>
              <a:ext cx="4912335" cy="333567"/>
            </a:xfrm>
            <a:prstGeom prst="rect">
              <a:avLst/>
            </a:prstGeom>
          </p:spPr>
          <p:txBody>
            <a:bodyPr vert="horz" lIns="68580" tIns="34290" rIns="68580" bIns="34290" rtlCol="0">
              <a:noAutofit/>
            </a:bodyPr>
            <a:lstStyle>
              <a:lvl1pPr marL="0" indent="0" algn="l" defTabSz="3429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7213" indent="-214313" algn="l" defTabSz="342900" rtl="0" eaLnBrk="1" latinLnBrk="0" hangingPunct="1">
                <a:spcBef>
                  <a:spcPct val="20000"/>
                </a:spcBef>
                <a:buFont typeface="Arial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342900" rtl="0" eaLnBrk="1" latinLnBrk="0" hangingPunct="1">
                <a:spcBef>
                  <a:spcPct val="20000"/>
                </a:spcBef>
                <a:buFont typeface="Arial"/>
                <a:buChar char="–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342900" rtl="0" eaLnBrk="1" latinLnBrk="0" hangingPunct="1">
                <a:spcBef>
                  <a:spcPct val="20000"/>
                </a:spcBef>
                <a:buFont typeface="Arial"/>
                <a:buChar char="»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chemeClr val="accent2"/>
                </a:buClr>
              </a:pPr>
              <a:r>
                <a:rPr lang="hu-HU" b="1" dirty="0"/>
                <a:t>Programmatic SQL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6BCDB6-60BF-5C47-B262-D967D920BF38}"/>
                </a:ext>
              </a:extLst>
            </p:cNvPr>
            <p:cNvSpPr txBox="1"/>
            <p:nvPr/>
          </p:nvSpPr>
          <p:spPr>
            <a:xfrm>
              <a:off x="276884" y="1245167"/>
              <a:ext cx="4912336" cy="1169551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persons</a:t>
              </a:r>
              <a:r>
                <a:rPr lang="hu-HU" dirty="0">
                  <a:latin typeface="Consolas" panose="020B0609020204030204" pitchFamily="49" charset="0"/>
                </a:rPr>
                <a:t>.createOrReplaceTempView(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</a:rPr>
                <a:t>"</a:t>
              </a:r>
              <a:r>
                <a:rPr lang="hu-HU" dirty="0">
                  <a:solidFill>
                    <a:schemeClr val="accent6"/>
                  </a:solidFill>
                  <a:latin typeface="Consolas" panose="020B0609020204030204" pitchFamily="49" charset="0"/>
                </a:rPr>
                <a:t>people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</a:rPr>
                <a:t>"</a:t>
              </a:r>
              <a:r>
                <a:rPr lang="en-US" dirty="0">
                  <a:latin typeface="Consolas" panose="020B0609020204030204" pitchFamily="49" charset="0"/>
                </a:rPr>
                <a:t>)</a:t>
              </a:r>
              <a:endParaRPr lang="hu-HU" dirty="0">
                <a:latin typeface="Consolas" panose="020B0609020204030204" pitchFamily="49" charset="0"/>
              </a:endParaRPr>
            </a:p>
            <a:p>
              <a:r>
                <a:rPr lang="en-US" dirty="0" err="1">
                  <a:solidFill>
                    <a:schemeClr val="accent3"/>
                  </a:solidFill>
                  <a:latin typeface="Consolas" panose="020B0609020204030204" pitchFamily="49" charset="0"/>
                </a:rPr>
                <a:t>val</a:t>
              </a:r>
              <a:r>
                <a:rPr lang="en-US" dirty="0">
                  <a:latin typeface="Consolas" panose="020B0609020204030204" pitchFamily="49" charset="0"/>
                </a:rPr>
                <a:t> </a:t>
              </a:r>
              <a:r>
                <a:rPr lang="hu-HU" dirty="0">
                  <a:latin typeface="Consolas" panose="020B0609020204030204" pitchFamily="49" charset="0"/>
                </a:rPr>
                <a:t>names</a:t>
              </a:r>
              <a:r>
                <a:rPr lang="en-US" dirty="0">
                  <a:latin typeface="Consolas" panose="020B0609020204030204" pitchFamily="49" charset="0"/>
                </a:rPr>
                <a:t> =</a:t>
              </a:r>
              <a:r>
                <a:rPr lang="hu-HU" dirty="0">
                  <a:latin typeface="Consolas" panose="020B0609020204030204" pitchFamily="49" charset="0"/>
                </a:rPr>
                <a:t> </a:t>
              </a:r>
              <a:r>
                <a:rPr lang="en-US" dirty="0" err="1">
                  <a:latin typeface="Consolas" panose="020B0609020204030204" pitchFamily="49" charset="0"/>
                </a:rPr>
                <a:t>spark.sql</a:t>
              </a:r>
              <a:r>
                <a:rPr lang="en-US" dirty="0">
                  <a:latin typeface="Consolas" panose="020B0609020204030204" pitchFamily="49" charset="0"/>
                </a:rPr>
                <a:t>(</a:t>
              </a:r>
              <a:endParaRPr lang="hu-HU" dirty="0">
                <a:latin typeface="Consolas" panose="020B0609020204030204" pitchFamily="49" charset="0"/>
              </a:endParaRPr>
            </a:p>
            <a:p>
              <a:r>
                <a:rPr lang="hu-HU" dirty="0">
                  <a:solidFill>
                    <a:schemeClr val="accent6"/>
                  </a:solidFill>
                  <a:latin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</a:rPr>
                <a:t>"SELECT </a:t>
              </a:r>
              <a:r>
                <a:rPr lang="hu-HU" dirty="0">
                  <a:solidFill>
                    <a:schemeClr val="accent6"/>
                  </a:solidFill>
                  <a:latin typeface="Consolas" panose="020B0609020204030204" pitchFamily="49" charset="0"/>
                </a:rPr>
                <a:t>name.first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</a:rPr>
                <a:t> FROM people</a:t>
              </a:r>
              <a:r>
                <a:rPr lang="hu-HU" dirty="0">
                  <a:solidFill>
                    <a:schemeClr val="accent6"/>
                  </a:solidFill>
                  <a:latin typeface="Consolas" panose="020B0609020204030204" pitchFamily="49" charset="0"/>
                </a:rPr>
                <a:t> WHERE age &gt; 21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</a:rPr>
                <a:t>"</a:t>
              </a:r>
              <a:endParaRPr lang="hu-HU" dirty="0">
                <a:solidFill>
                  <a:schemeClr val="accent6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</a:rPr>
                <a:t>)</a:t>
              </a:r>
              <a:endParaRPr lang="hu-HU" dirty="0">
                <a:latin typeface="Consolas" panose="020B0609020204030204" pitchFamily="49" charset="0"/>
              </a:endParaRPr>
            </a:p>
            <a:p>
              <a:r>
                <a:rPr lang="hu-HU" dirty="0">
                  <a:latin typeface="Consolas" panose="020B0609020204030204" pitchFamily="49" charset="0"/>
                </a:rPr>
                <a:t>names.show()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76883" y="2810353"/>
            <a:ext cx="4912338" cy="849554"/>
            <a:chOff x="276883" y="2810353"/>
            <a:chExt cx="4912338" cy="849554"/>
          </a:xfrm>
        </p:grpSpPr>
        <p:sp>
          <p:nvSpPr>
            <p:cNvPr id="9" name="Content Placeholder 7"/>
            <p:cNvSpPr txBox="1">
              <a:spLocks/>
            </p:cNvSpPr>
            <p:nvPr/>
          </p:nvSpPr>
          <p:spPr>
            <a:xfrm>
              <a:off x="276883" y="2810353"/>
              <a:ext cx="4912336" cy="300031"/>
            </a:xfrm>
            <a:prstGeom prst="rect">
              <a:avLst/>
            </a:prstGeom>
          </p:spPr>
          <p:txBody>
            <a:bodyPr vert="horz" lIns="68580" tIns="34290" rIns="68580" bIns="34290" rtlCol="0">
              <a:noAutofit/>
            </a:bodyPr>
            <a:lstStyle>
              <a:lvl1pPr marL="0" indent="0" algn="l" defTabSz="3429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7213" indent="-214313" algn="l" defTabSz="342900" rtl="0" eaLnBrk="1" latinLnBrk="0" hangingPunct="1">
                <a:spcBef>
                  <a:spcPct val="20000"/>
                </a:spcBef>
                <a:buFont typeface="Arial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342900" rtl="0" eaLnBrk="1" latinLnBrk="0" hangingPunct="1">
                <a:spcBef>
                  <a:spcPct val="20000"/>
                </a:spcBef>
                <a:buFont typeface="Arial"/>
                <a:buChar char="–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342900" rtl="0" eaLnBrk="1" latinLnBrk="0" hangingPunct="1">
                <a:spcBef>
                  <a:spcPct val="20000"/>
                </a:spcBef>
                <a:buFont typeface="Arial"/>
                <a:buChar char="»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chemeClr val="accent2"/>
                </a:buClr>
              </a:pPr>
              <a:r>
                <a:rPr lang="hu-HU" b="1" dirty="0"/>
                <a:t>CLI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6BCDB6-60BF-5C47-B262-D967D920BF38}"/>
                </a:ext>
              </a:extLst>
            </p:cNvPr>
            <p:cNvSpPr txBox="1"/>
            <p:nvPr/>
          </p:nvSpPr>
          <p:spPr>
            <a:xfrm>
              <a:off x="276885" y="3352130"/>
              <a:ext cx="4912336" cy="307777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hu-HU" dirty="0">
                  <a:latin typeface="Consolas" panose="020B0609020204030204" pitchFamily="49" charset="0"/>
                </a:rPr>
                <a:t>spark-sql&gt; _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692139" y="882607"/>
            <a:ext cx="2815266" cy="3755996"/>
            <a:chOff x="5692139" y="882607"/>
            <a:chExt cx="2815266" cy="3755996"/>
          </a:xfrm>
        </p:grpSpPr>
        <p:sp>
          <p:nvSpPr>
            <p:cNvPr id="10" name="Content Placeholder 7"/>
            <p:cNvSpPr txBox="1">
              <a:spLocks/>
            </p:cNvSpPr>
            <p:nvPr/>
          </p:nvSpPr>
          <p:spPr>
            <a:xfrm>
              <a:off x="5692139" y="882607"/>
              <a:ext cx="2815266" cy="408871"/>
            </a:xfrm>
            <a:prstGeom prst="rect">
              <a:avLst/>
            </a:prstGeom>
          </p:spPr>
          <p:txBody>
            <a:bodyPr vert="horz" lIns="68580" tIns="34290" rIns="68580" bIns="34290" rtlCol="0">
              <a:noAutofit/>
            </a:bodyPr>
            <a:lstStyle>
              <a:lvl1pPr marL="0" indent="0" algn="l" defTabSz="3429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7213" indent="-214313" algn="l" defTabSz="342900" rtl="0" eaLnBrk="1" latinLnBrk="0" hangingPunct="1">
                <a:spcBef>
                  <a:spcPct val="20000"/>
                </a:spcBef>
                <a:buFont typeface="Arial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342900" rtl="0" eaLnBrk="1" latinLnBrk="0" hangingPunct="1">
                <a:spcBef>
                  <a:spcPct val="20000"/>
                </a:spcBef>
                <a:buFont typeface="Arial"/>
                <a:buChar char="–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342900" rtl="0" eaLnBrk="1" latinLnBrk="0" hangingPunct="1">
                <a:spcBef>
                  <a:spcPct val="20000"/>
                </a:spcBef>
                <a:buFont typeface="Arial"/>
                <a:buChar char="»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chemeClr val="accent2"/>
                </a:buClr>
              </a:pPr>
              <a:r>
                <a:rPr lang="hu-HU" b="1" dirty="0"/>
                <a:t>ThriftServer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4122" y="3927302"/>
              <a:ext cx="711301" cy="711301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5692139" y="2334573"/>
              <a:ext cx="2815266" cy="1017557"/>
              <a:chOff x="5610572" y="1829942"/>
              <a:chExt cx="2946040" cy="1060825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5610572" y="1829942"/>
                <a:ext cx="2946040" cy="1060825"/>
              </a:xfrm>
              <a:prstGeom prst="rect">
                <a:avLst/>
              </a:prstGeom>
              <a:noFill/>
              <a:ln w="28575"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Picture 11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682CA023-C3AF-2B48-9007-7CE012FDCF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22495" y="2333473"/>
                <a:ext cx="922192" cy="480308"/>
              </a:xfrm>
              <a:prstGeom prst="rect">
                <a:avLst/>
              </a:prstGeom>
            </p:spPr>
          </p:pic>
          <p:sp>
            <p:nvSpPr>
              <p:cNvPr id="16" name="Rectangle 15"/>
              <p:cNvSpPr/>
              <p:nvPr/>
            </p:nvSpPr>
            <p:spPr>
              <a:xfrm>
                <a:off x="5910033" y="1948710"/>
                <a:ext cx="2347117" cy="307777"/>
              </a:xfrm>
              <a:prstGeom prst="rect">
                <a:avLst/>
              </a:prstGeom>
              <a:ln w="19050">
                <a:solidFill>
                  <a:schemeClr val="accent3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1D1F22"/>
                    </a:solidFill>
                    <a:latin typeface="-apple-system"/>
                  </a:rPr>
                  <a:t>Thrift JDBC/ODBC server</a:t>
                </a:r>
                <a:endParaRPr lang="en-US" b="1" i="0" dirty="0">
                  <a:solidFill>
                    <a:srgbClr val="1D1F22"/>
                  </a:solidFill>
                  <a:effectLst/>
                  <a:latin typeface="-apple-system"/>
                </a:endParaRPr>
              </a:p>
            </p:txBody>
          </p:sp>
        </p:grpSp>
        <p:sp>
          <p:nvSpPr>
            <p:cNvPr id="19" name="Up-Down Arrow 18"/>
            <p:cNvSpPr/>
            <p:nvPr/>
          </p:nvSpPr>
          <p:spPr>
            <a:xfrm>
              <a:off x="6966422" y="3428888"/>
              <a:ext cx="266700" cy="379760"/>
            </a:xfrm>
            <a:prstGeom prst="upDownArrow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Up-Down Arrow 20"/>
            <p:cNvSpPr/>
            <p:nvPr/>
          </p:nvSpPr>
          <p:spPr>
            <a:xfrm>
              <a:off x="6164483" y="1866981"/>
              <a:ext cx="266700" cy="379760"/>
            </a:xfrm>
            <a:prstGeom prst="upDownArrow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85413" y="1439216"/>
              <a:ext cx="6248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/>
                <a:t>JDBC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455423" y="1457779"/>
              <a:ext cx="6248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/>
                <a:t>ODBC</a:t>
              </a:r>
              <a:endParaRPr lang="en-US" dirty="0"/>
            </a:p>
          </p:txBody>
        </p:sp>
        <p:sp>
          <p:nvSpPr>
            <p:cNvPr id="24" name="Up-Down Arrow 23"/>
            <p:cNvSpPr/>
            <p:nvPr/>
          </p:nvSpPr>
          <p:spPr>
            <a:xfrm>
              <a:off x="7634493" y="1831475"/>
              <a:ext cx="266700" cy="379760"/>
            </a:xfrm>
            <a:prstGeom prst="upDownArrow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490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hu-HU" cap="all" dirty="0"/>
              <a:t>Spark SQL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5" name="Content Placeholder 7"/>
          <p:cNvSpPr txBox="1">
            <a:spLocks/>
          </p:cNvSpPr>
          <p:nvPr/>
        </p:nvSpPr>
        <p:spPr>
          <a:xfrm>
            <a:off x="276884" y="805558"/>
            <a:ext cx="4720418" cy="389707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342900" rtl="0" eaLnBrk="1" latinLnBrk="0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r>
              <a:rPr lang="hu-HU" b="1" dirty="0"/>
              <a:t>Features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Subset of ANSI SQL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Managed &amp; unmanaged tables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Complex types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Catalog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Views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Partitioning &amp; bucketing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User defined functions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Cache tables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Etc.</a:t>
            </a:r>
          </a:p>
          <a:p>
            <a:pPr marL="728663" lvl="1" indent="-171450">
              <a:buClr>
                <a:schemeClr val="accent2"/>
              </a:buClr>
              <a:buFont typeface="Arial"/>
              <a:buChar char="•"/>
            </a:pPr>
            <a:endParaRPr lang="hu-HU" dirty="0"/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endParaRPr lang="hu-HU" dirty="0"/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endParaRPr lang="en-US" i="1" dirty="0">
              <a:solidFill>
                <a:srgbClr val="7F7F7F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347275" y="1439611"/>
            <a:ext cx="3794109" cy="1095528"/>
            <a:chOff x="4265327" y="1439611"/>
            <a:chExt cx="3794109" cy="109552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0066" y="1439611"/>
              <a:ext cx="1219370" cy="1095528"/>
            </a:xfrm>
            <a:prstGeom prst="rect">
              <a:avLst/>
            </a:prstGeom>
          </p:spPr>
        </p:pic>
        <p:pic>
          <p:nvPicPr>
            <p:cNvPr id="7" name="Picture 6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682CA023-C3AF-2B48-9007-7CE012FDC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65327" y="1590043"/>
              <a:ext cx="1520024" cy="79466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6115105" y="1902289"/>
              <a:ext cx="395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dirty="0"/>
                <a:t>VS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5453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cap="all" dirty="0"/>
              <a:t>Spark </a:t>
            </a:r>
            <a:r>
              <a:rPr lang="hu-HU" cap="all" dirty="0"/>
              <a:t>– Take Away</a:t>
            </a:r>
            <a:endParaRPr lang="en-US" cap="all" dirty="0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7" name="Content Placeholder 7"/>
          <p:cNvSpPr>
            <a:spLocks noGrp="1"/>
          </p:cNvSpPr>
          <p:nvPr>
            <p:ph idx="4294967295"/>
          </p:nvPr>
        </p:nvSpPr>
        <p:spPr>
          <a:xfrm>
            <a:off x="4050018" y="1487930"/>
            <a:ext cx="4515469" cy="2704361"/>
          </a:xfrm>
          <a:prstGeom prst="rect">
            <a:avLst/>
          </a:prstGeom>
        </p:spPr>
        <p:txBody>
          <a:bodyPr>
            <a:noAutofit/>
          </a:bodyPr>
          <a:lstStyle/>
          <a:p>
            <a:pPr marL="171450" indent="-171450">
              <a:lnSpc>
                <a:spcPct val="160000"/>
              </a:lnSpc>
              <a:buClr>
                <a:schemeClr val="accent2"/>
              </a:buClr>
              <a:buFontTx/>
              <a:buChar char="•"/>
            </a:pPr>
            <a:r>
              <a:rPr lang="hu-HU" sz="1400" dirty="0"/>
              <a:t>Distributed, fault-tolerant dataset</a:t>
            </a:r>
          </a:p>
          <a:p>
            <a:pPr marL="171450" indent="-171450">
              <a:lnSpc>
                <a:spcPct val="160000"/>
              </a:lnSpc>
              <a:buClr>
                <a:schemeClr val="accent2"/>
              </a:buClr>
              <a:buFontTx/>
              <a:buChar char="•"/>
            </a:pPr>
            <a:r>
              <a:rPr lang="hu-HU" sz="1400" dirty="0"/>
              <a:t>Fast, mostly in-memory execution</a:t>
            </a:r>
            <a:endParaRPr lang="en-GB" sz="1400" dirty="0"/>
          </a:p>
          <a:p>
            <a:pPr marL="171450" indent="-171450">
              <a:lnSpc>
                <a:spcPct val="160000"/>
              </a:lnSpc>
              <a:buClr>
                <a:schemeClr val="accent2"/>
              </a:buClr>
              <a:buFontTx/>
              <a:buChar char="•"/>
            </a:pPr>
            <a:r>
              <a:rPr lang="hu-HU" sz="1400" dirty="0"/>
              <a:t>Four different API with pros and cons</a:t>
            </a:r>
          </a:p>
          <a:p>
            <a:pPr marL="171450" indent="-171450">
              <a:lnSpc>
                <a:spcPct val="160000"/>
              </a:lnSpc>
              <a:buClr>
                <a:schemeClr val="accent2"/>
              </a:buClr>
              <a:buFontTx/>
              <a:buChar char="•"/>
            </a:pPr>
            <a:r>
              <a:rPr lang="hu-HU" sz="1400" dirty="0"/>
              <a:t>Structured APIs provide high level operations and optimizations</a:t>
            </a:r>
          </a:p>
        </p:txBody>
      </p:sp>
      <p:pic>
        <p:nvPicPr>
          <p:cNvPr id="3" name="Picture 2" descr="takeaway_ba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39" y="1052603"/>
            <a:ext cx="2969945" cy="323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8496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0" y="0"/>
            <a:ext cx="1665199" cy="647100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>
              <a:spcBef>
                <a:spcPct val="0"/>
              </a:spcBef>
              <a:buNone/>
              <a:defRPr sz="3800" b="0" cap="all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/>
              <a:t>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9759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0" y="0"/>
            <a:ext cx="2739211" cy="647100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>
              <a:spcBef>
                <a:spcPct val="0"/>
              </a:spcBef>
              <a:buNone/>
              <a:defRPr sz="3800" b="0" cap="all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/>
              <a:t>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66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hu-HU" cap="all" dirty="0"/>
              <a:t>Environment</a:t>
            </a:r>
            <a:endParaRPr lang="en-US" cap="all" dirty="0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56CC05E9-2EB2-1E48-9B04-5C3488235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214" y="2233313"/>
            <a:ext cx="2668908" cy="8860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AAA382-7D2A-6D4C-98F4-07E0F7B543FF}"/>
              </a:ext>
            </a:extLst>
          </p:cNvPr>
          <p:cNvSpPr txBox="1"/>
          <p:nvPr/>
        </p:nvSpPr>
        <p:spPr>
          <a:xfrm>
            <a:off x="3707539" y="1900740"/>
            <a:ext cx="1750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+mj-lt"/>
              </a:rPr>
              <a:t>Source available 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0DABDB-8328-9543-994F-13B71246B114}"/>
              </a:ext>
            </a:extLst>
          </p:cNvPr>
          <p:cNvSpPr txBox="1"/>
          <p:nvPr/>
        </p:nvSpPr>
        <p:spPr>
          <a:xfrm>
            <a:off x="2947282" y="3144185"/>
            <a:ext cx="2978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hlinkClick r:id="rId5"/>
              </a:rPr>
              <a:t>david-szabo-epam/spark-workshop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428617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hu-HU" cap="all" dirty="0"/>
              <a:t>DataSources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5" name="Content Placeholder 7"/>
          <p:cNvSpPr txBox="1">
            <a:spLocks/>
          </p:cNvSpPr>
          <p:nvPr/>
        </p:nvSpPr>
        <p:spPr>
          <a:xfrm>
            <a:off x="276884" y="805558"/>
            <a:ext cx="3807436" cy="389707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342900" rtl="0" eaLnBrk="1" latinLnBrk="0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Builder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Default formats</a:t>
            </a:r>
          </a:p>
          <a:p>
            <a:pPr marL="728663" lvl="1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Several file types</a:t>
            </a:r>
            <a:br>
              <a:rPr lang="hu-HU" dirty="0"/>
            </a:br>
            <a:r>
              <a:rPr lang="hu-HU" dirty="0"/>
              <a:t>(CSV, JSON, Partquet, Avro, etc.)</a:t>
            </a:r>
          </a:p>
          <a:p>
            <a:pPr marL="728663" lvl="1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SQL (JDBC/ODBC)</a:t>
            </a:r>
          </a:p>
          <a:p>
            <a:pPr marL="728663" lvl="1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Hive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Available via Libraries:</a:t>
            </a:r>
          </a:p>
          <a:p>
            <a:pPr marL="728663" lvl="1" indent="-171450">
              <a:buClr>
                <a:schemeClr val="accent2"/>
              </a:buClr>
              <a:buFont typeface="Arial"/>
              <a:buChar char="•"/>
            </a:pPr>
            <a:r>
              <a:rPr lang="en-US" dirty="0"/>
              <a:t>Cassandra</a:t>
            </a:r>
            <a:endParaRPr lang="hu-HU" dirty="0"/>
          </a:p>
          <a:p>
            <a:pPr marL="728663" lvl="1" indent="-171450">
              <a:buClr>
                <a:schemeClr val="accent2"/>
              </a:buClr>
              <a:buFont typeface="Arial"/>
              <a:buChar char="•"/>
            </a:pPr>
            <a:r>
              <a:rPr lang="en-US" dirty="0"/>
              <a:t>MongoDB</a:t>
            </a:r>
            <a:endParaRPr lang="hu-HU" dirty="0"/>
          </a:p>
          <a:p>
            <a:pPr marL="728663" lvl="1" indent="-171450">
              <a:buClr>
                <a:schemeClr val="accent2"/>
              </a:buClr>
              <a:buFont typeface="Arial"/>
              <a:buChar char="•"/>
            </a:pPr>
            <a:r>
              <a:rPr lang="en-US" dirty="0"/>
              <a:t>H</a:t>
            </a:r>
            <a:r>
              <a:rPr lang="hu-HU" dirty="0"/>
              <a:t>b</a:t>
            </a:r>
            <a:r>
              <a:rPr lang="en-US" dirty="0" err="1"/>
              <a:t>ase</a:t>
            </a:r>
            <a:endParaRPr lang="hu-HU" dirty="0"/>
          </a:p>
          <a:p>
            <a:pPr marL="728663" lvl="1" indent="-171450">
              <a:buClr>
                <a:schemeClr val="accent2"/>
              </a:buClr>
              <a:buFont typeface="Arial"/>
              <a:buChar char="•"/>
            </a:pPr>
            <a:r>
              <a:rPr lang="en-US" dirty="0"/>
              <a:t>AWS Redshift</a:t>
            </a:r>
            <a:endParaRPr lang="hu-HU" dirty="0"/>
          </a:p>
          <a:p>
            <a:pPr marL="728663" lvl="1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Many others</a:t>
            </a:r>
            <a:endParaRPr lang="en-US" dirty="0"/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Schema inference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Smart sources</a:t>
            </a:r>
          </a:p>
          <a:p>
            <a:pPr marL="728663" lvl="1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Query pushdown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endParaRPr lang="hu-HU" dirty="0"/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endParaRPr lang="en-US" i="1" dirty="0">
              <a:solidFill>
                <a:srgbClr val="7F7F7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6BCDB6-60BF-5C47-B262-D967D920BF38}"/>
              </a:ext>
            </a:extLst>
          </p:cNvPr>
          <p:cNvSpPr txBox="1"/>
          <p:nvPr/>
        </p:nvSpPr>
        <p:spPr>
          <a:xfrm>
            <a:off x="4572000" y="1026538"/>
            <a:ext cx="3749041" cy="138499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spark.read</a:t>
            </a:r>
            <a:endParaRPr lang="hu-HU" dirty="0">
              <a:latin typeface="Consolas" panose="020B0609020204030204" pitchFamily="49" charset="0"/>
            </a:endParaRPr>
          </a:p>
          <a:p>
            <a:r>
              <a:rPr lang="hu-HU" dirty="0">
                <a:latin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</a:rPr>
              <a:t>.format(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"csv"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hu-HU" dirty="0">
              <a:latin typeface="Consolas" panose="020B0609020204030204" pitchFamily="49" charset="0"/>
            </a:endParaRPr>
          </a:p>
          <a:p>
            <a:r>
              <a:rPr lang="hu-HU" dirty="0">
                <a:latin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</a:rPr>
              <a:t>.option(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"mode"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"FAILFAST"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hu-HU" dirty="0">
              <a:latin typeface="Consolas" panose="020B0609020204030204" pitchFamily="49" charset="0"/>
            </a:endParaRPr>
          </a:p>
          <a:p>
            <a:r>
              <a:rPr lang="hu-HU" dirty="0">
                <a:latin typeface="Consolas" panose="020B0609020204030204" pitchFamily="49" charset="0"/>
              </a:rPr>
              <a:t>    .</a:t>
            </a:r>
            <a:r>
              <a:rPr lang="en-US" dirty="0">
                <a:latin typeface="Consolas" panose="020B0609020204030204" pitchFamily="49" charset="0"/>
              </a:rPr>
              <a:t>option(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"header"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"true"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hu-HU" dirty="0">
              <a:latin typeface="Consolas" panose="020B0609020204030204" pitchFamily="49" charset="0"/>
            </a:endParaRPr>
          </a:p>
          <a:p>
            <a:r>
              <a:rPr lang="hu-HU" dirty="0">
                <a:latin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</a:rPr>
              <a:t>.schema(</a:t>
            </a:r>
            <a:r>
              <a:rPr lang="en-US" dirty="0" err="1">
                <a:latin typeface="Consolas" panose="020B0609020204030204" pitchFamily="49" charset="0"/>
              </a:rPr>
              <a:t>someSchema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hu-HU" dirty="0">
              <a:latin typeface="Consolas" panose="020B0609020204030204" pitchFamily="49" charset="0"/>
            </a:endParaRPr>
          </a:p>
          <a:p>
            <a:r>
              <a:rPr lang="hu-HU" dirty="0">
                <a:latin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</a:rPr>
              <a:t>.load(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"</a:t>
            </a:r>
            <a:r>
              <a:rPr lang="hu-HU" dirty="0">
                <a:solidFill>
                  <a:schemeClr val="accent6"/>
                </a:solidFill>
                <a:latin typeface="Consolas" panose="020B0609020204030204" pitchFamily="49" charset="0"/>
              </a:rPr>
              <a:t>/data/test-data2021.csv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6BCDB6-60BF-5C47-B262-D967D920BF38}"/>
              </a:ext>
            </a:extLst>
          </p:cNvPr>
          <p:cNvSpPr txBox="1"/>
          <p:nvPr/>
        </p:nvSpPr>
        <p:spPr>
          <a:xfrm>
            <a:off x="4572000" y="2868095"/>
            <a:ext cx="3749041" cy="1169551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dataframe.write</a:t>
            </a:r>
            <a:endParaRPr lang="hu-HU" dirty="0">
              <a:latin typeface="Consolas" panose="020B0609020204030204" pitchFamily="49" charset="0"/>
            </a:endParaRPr>
          </a:p>
          <a:p>
            <a:r>
              <a:rPr lang="hu-HU" dirty="0">
                <a:latin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</a:rPr>
              <a:t>.format(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"csv"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hu-HU" dirty="0">
              <a:latin typeface="Consolas" panose="020B0609020204030204" pitchFamily="49" charset="0"/>
            </a:endParaRPr>
          </a:p>
          <a:p>
            <a:r>
              <a:rPr lang="hu-HU" dirty="0">
                <a:latin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</a:rPr>
              <a:t>.option(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"mode"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"OVERWRITE"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hu-HU" dirty="0">
              <a:latin typeface="Consolas" panose="020B0609020204030204" pitchFamily="49" charset="0"/>
            </a:endParaRPr>
          </a:p>
          <a:p>
            <a:r>
              <a:rPr lang="hu-HU" dirty="0">
                <a:latin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</a:rPr>
              <a:t>.option(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</a:rPr>
              <a:t>sep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"\t"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hu-HU" dirty="0">
              <a:latin typeface="Consolas" panose="020B0609020204030204" pitchFamily="49" charset="0"/>
            </a:endParaRPr>
          </a:p>
          <a:p>
            <a:r>
              <a:rPr lang="hu-HU" dirty="0">
                <a:latin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</a:rPr>
              <a:t>.save(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"</a:t>
            </a:r>
            <a:r>
              <a:rPr lang="hu-HU" dirty="0">
                <a:solidFill>
                  <a:schemeClr val="accent6"/>
                </a:solidFill>
                <a:latin typeface="Consolas" panose="020B0609020204030204" pitchFamily="49" charset="0"/>
              </a:rPr>
              <a:t>/data/test-output.tsv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35684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>
            <a:normAutofit/>
          </a:bodyPr>
          <a:lstStyle/>
          <a:p>
            <a:r>
              <a:rPr lang="hu-HU" cap="all" dirty="0"/>
              <a:t>Big Data – </a:t>
            </a:r>
            <a:r>
              <a:rPr lang="hu-HU" cap="all" dirty="0" err="1"/>
              <a:t>Definition</a:t>
            </a:r>
            <a:endParaRPr lang="en-US" cap="all" dirty="0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5C6FB2-EA84-AE46-B59B-4BF7703A5943}"/>
              </a:ext>
            </a:extLst>
          </p:cNvPr>
          <p:cNvSpPr txBox="1"/>
          <p:nvPr/>
        </p:nvSpPr>
        <p:spPr>
          <a:xfrm>
            <a:off x="408079" y="846387"/>
            <a:ext cx="73260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"deals with data sets that are too large or complex to be handled by traditional systems"</a:t>
            </a: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8A24423-F1F7-9949-858C-5C08F22A1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13" y="1192467"/>
            <a:ext cx="7179175" cy="1182319"/>
          </a:xfrm>
          <a:prstGeom prst="rect">
            <a:avLst/>
          </a:prstGeom>
        </p:spPr>
      </p:pic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2F0E23C5-E751-5F4D-B420-05457FF557EB}"/>
              </a:ext>
            </a:extLst>
          </p:cNvPr>
          <p:cNvSpPr txBox="1">
            <a:spLocks/>
          </p:cNvSpPr>
          <p:nvPr/>
        </p:nvSpPr>
        <p:spPr>
          <a:xfrm>
            <a:off x="612119" y="2995689"/>
            <a:ext cx="5365488" cy="1629211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 typeface="Arial"/>
              <a:buNone/>
            </a:pPr>
            <a:r>
              <a:rPr lang="en-US" sz="1400" b="1" dirty="0"/>
              <a:t>Volume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200" dirty="0"/>
              <a:t>Size of the data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en-US" sz="1400" b="1" dirty="0"/>
              <a:t>Velocity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200" dirty="0"/>
              <a:t>Speed of data creation, storage, analysis and visualization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en-US" sz="1400" b="1" dirty="0"/>
              <a:t>Variety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200" dirty="0"/>
              <a:t>Data comes in different formats (90% of data is unstructured)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D8880F-4768-224F-8731-1AE387EC3F13}"/>
              </a:ext>
            </a:extLst>
          </p:cNvPr>
          <p:cNvSpPr txBox="1"/>
          <p:nvPr/>
        </p:nvSpPr>
        <p:spPr>
          <a:xfrm>
            <a:off x="408079" y="2571750"/>
            <a:ext cx="2707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Big Data is not only about size</a:t>
            </a:r>
          </a:p>
        </p:txBody>
      </p:sp>
    </p:spTree>
    <p:extLst>
      <p:ext uri="{BB962C8B-B14F-4D97-AF65-F5344CB8AC3E}">
        <p14:creationId xmlns:p14="http://schemas.microsoft.com/office/powerpoint/2010/main" val="8368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hu-HU" cap="all" dirty="0"/>
              <a:t>Choosing API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5" name="Content Placeholder 7"/>
          <p:cNvSpPr txBox="1">
            <a:spLocks/>
          </p:cNvSpPr>
          <p:nvPr/>
        </p:nvSpPr>
        <p:spPr>
          <a:xfrm>
            <a:off x="4571998" y="2045776"/>
            <a:ext cx="4295115" cy="113417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342900" rtl="0" eaLnBrk="1" latinLnBrk="0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r>
              <a:rPr lang="hu-HU" b="1" dirty="0"/>
              <a:t>RDD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Generally avoid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Maintaining legacy applications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Low level features (e.g. custom partitioning)</a:t>
            </a:r>
          </a:p>
        </p:txBody>
      </p:sp>
      <p:sp>
        <p:nvSpPr>
          <p:cNvPr id="7" name="Content Placeholder 7"/>
          <p:cNvSpPr txBox="1">
            <a:spLocks/>
          </p:cNvSpPr>
          <p:nvPr/>
        </p:nvSpPr>
        <p:spPr>
          <a:xfrm>
            <a:off x="4571998" y="884184"/>
            <a:ext cx="4295117" cy="105555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342900" rtl="0" eaLnBrk="1" latinLnBrk="0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r>
              <a:rPr lang="hu-HU" b="1" dirty="0"/>
              <a:t>Dataset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Cannot be expressed in DataFrame manipulations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Need or want compile time safety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Performance penalty is acceptable</a:t>
            </a:r>
          </a:p>
        </p:txBody>
      </p:sp>
      <p:sp>
        <p:nvSpPr>
          <p:cNvPr id="8" name="Content Placeholder 7"/>
          <p:cNvSpPr txBox="1">
            <a:spLocks/>
          </p:cNvSpPr>
          <p:nvPr/>
        </p:nvSpPr>
        <p:spPr>
          <a:xfrm>
            <a:off x="276881" y="884184"/>
            <a:ext cx="3843580" cy="105555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342900" rtl="0" eaLnBrk="1" latinLnBrk="0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r>
              <a:rPr lang="hu-HU" b="1" dirty="0"/>
              <a:t>DataFrame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Can be a good default choice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Full compile time safety not needed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For best general performance</a:t>
            </a:r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276880" y="2045776"/>
            <a:ext cx="3843581" cy="113417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342900" rtl="0" eaLnBrk="1" latinLnBrk="0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r>
              <a:rPr lang="hu-HU" b="1" dirty="0"/>
              <a:t>SQL query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When it is easier to express fully in SQL</a:t>
            </a:r>
          </a:p>
        </p:txBody>
      </p:sp>
      <p:sp>
        <p:nvSpPr>
          <p:cNvPr id="10" name="Content Placeholder 7"/>
          <p:cNvSpPr txBox="1">
            <a:spLocks/>
          </p:cNvSpPr>
          <p:nvPr/>
        </p:nvSpPr>
        <p:spPr>
          <a:xfrm>
            <a:off x="2284707" y="3285994"/>
            <a:ext cx="4574583" cy="124021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342900" rtl="0" eaLnBrk="1" latinLnBrk="0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r>
              <a:rPr lang="hu-HU" b="1" dirty="0"/>
              <a:t>General considerations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Personal, team and project preferences are factor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r>
              <a:rPr lang="hu-HU" dirty="0"/>
              <a:t>You can change between APIs</a:t>
            </a:r>
          </a:p>
          <a:p>
            <a:pPr marL="171450" indent="-171450">
              <a:buClr>
                <a:schemeClr val="accent2"/>
              </a:buClr>
              <a:buFont typeface="Arial"/>
              <a:buChar char="•"/>
            </a:pPr>
            <a:endParaRPr lang="en-US" i="1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4828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hu-HU" cap="all" dirty="0"/>
              <a:t>Workshop – Take Away</a:t>
            </a:r>
            <a:endParaRPr lang="en-US" cap="all" dirty="0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7" name="Content Placeholder 7"/>
          <p:cNvSpPr>
            <a:spLocks noGrp="1"/>
          </p:cNvSpPr>
          <p:nvPr>
            <p:ph idx="4294967295"/>
          </p:nvPr>
        </p:nvSpPr>
        <p:spPr>
          <a:xfrm>
            <a:off x="3897958" y="1052604"/>
            <a:ext cx="4777956" cy="3475854"/>
          </a:xfrm>
          <a:prstGeom prst="rect">
            <a:avLst/>
          </a:prstGeom>
        </p:spPr>
        <p:txBody>
          <a:bodyPr>
            <a:noAutofit/>
          </a:bodyPr>
          <a:lstStyle/>
          <a:p>
            <a:pPr marL="171450" indent="-171450">
              <a:lnSpc>
                <a:spcPct val="160000"/>
              </a:lnSpc>
              <a:buClr>
                <a:schemeClr val="accent2"/>
              </a:buClr>
              <a:buFontTx/>
              <a:buChar char="•"/>
            </a:pPr>
            <a:r>
              <a:rPr lang="hu-HU" sz="1400" dirty="0"/>
              <a:t>Prefer structured APIs</a:t>
            </a:r>
          </a:p>
          <a:p>
            <a:pPr marL="171450" indent="-171450">
              <a:lnSpc>
                <a:spcPct val="160000"/>
              </a:lnSpc>
              <a:buClr>
                <a:schemeClr val="accent2"/>
              </a:buClr>
              <a:buFontTx/>
              <a:buChar char="•"/>
            </a:pPr>
            <a:r>
              <a:rPr lang="hu-HU" sz="1400" dirty="0"/>
              <a:t>APIs are interoperable</a:t>
            </a:r>
          </a:p>
          <a:p>
            <a:pPr marL="171450" indent="-171450">
              <a:lnSpc>
                <a:spcPct val="160000"/>
              </a:lnSpc>
              <a:buClr>
                <a:schemeClr val="accent2"/>
              </a:buClr>
              <a:buFontTx/>
              <a:buChar char="•"/>
            </a:pPr>
            <a:r>
              <a:rPr lang="hu-HU" sz="1400" dirty="0"/>
              <a:t>Datasource API</a:t>
            </a:r>
          </a:p>
          <a:p>
            <a:pPr marL="171450" indent="-171450">
              <a:lnSpc>
                <a:spcPct val="160000"/>
              </a:lnSpc>
              <a:buClr>
                <a:schemeClr val="accent2"/>
              </a:buClr>
              <a:buFontTx/>
              <a:buChar char="•"/>
            </a:pPr>
            <a:r>
              <a:rPr lang="hu-HU" sz="1400" dirty="0"/>
              <a:t>Spark UI to monitor your jobs</a:t>
            </a:r>
          </a:p>
          <a:p>
            <a:pPr marL="171450" indent="-171450">
              <a:lnSpc>
                <a:spcPct val="160000"/>
              </a:lnSpc>
              <a:buClr>
                <a:schemeClr val="accent2"/>
              </a:buClr>
              <a:buFontTx/>
              <a:buChar char="•"/>
            </a:pPr>
            <a:r>
              <a:rPr lang="hu-HU" sz="1400" dirty="0"/>
              <a:t>Execution plans can be checked via command and UI</a:t>
            </a:r>
          </a:p>
        </p:txBody>
      </p:sp>
      <p:pic>
        <p:nvPicPr>
          <p:cNvPr id="3" name="Picture 2" descr="takeaway_ba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39" y="1052603"/>
            <a:ext cx="2969945" cy="323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506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pam_logo"/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80" y="505360"/>
            <a:ext cx="1243502" cy="457170"/>
          </a:xfrm>
        </p:spPr>
      </p:pic>
      <p:sp>
        <p:nvSpPr>
          <p:cNvPr id="3" name="architecture_title"/>
          <p:cNvSpPr>
            <a:spLocks noGrp="1"/>
          </p:cNvSpPr>
          <p:nvPr>
            <p:ph type="body" sz="quarter" idx="15"/>
          </p:nvPr>
        </p:nvSpPr>
        <p:spPr>
          <a:xfrm>
            <a:off x="631825" y="2024197"/>
            <a:ext cx="6910388" cy="586314"/>
          </a:xfrm>
        </p:spPr>
        <p:txBody>
          <a:bodyPr/>
          <a:lstStyle/>
          <a:p>
            <a:r>
              <a:rPr lang="en-US">
                <a:latin typeface="Arial Black" panose="020B0A04020102020204" pitchFamily="34" charset="0"/>
                <a:cs typeface="Oswald Bold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499254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>
            <a:normAutofit/>
          </a:bodyPr>
          <a:lstStyle/>
          <a:p>
            <a:r>
              <a:rPr lang="hu-HU" cap="all" dirty="0" err="1"/>
              <a:t>Example</a:t>
            </a:r>
            <a:r>
              <a:rPr lang="hu-HU" cap="all" dirty="0"/>
              <a:t> – </a:t>
            </a:r>
            <a:r>
              <a:rPr lang="hu-HU" cap="all" dirty="0" err="1"/>
              <a:t>Self-driving</a:t>
            </a:r>
            <a:r>
              <a:rPr lang="hu-HU" cap="all" dirty="0"/>
              <a:t> </a:t>
            </a:r>
            <a:r>
              <a:rPr lang="hu-HU" cap="all" dirty="0" err="1"/>
              <a:t>Cars</a:t>
            </a:r>
            <a:endParaRPr lang="en-US" cap="all" dirty="0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CDB03DE5-BA43-9640-94D3-D56F09572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26" y="1046019"/>
            <a:ext cx="3693024" cy="2112924"/>
          </a:xfrm>
          <a:prstGeom prst="rect">
            <a:avLst/>
          </a:prstGeom>
        </p:spPr>
      </p:pic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5468038D-D444-3B48-A885-4134F9202C5D}"/>
              </a:ext>
            </a:extLst>
          </p:cNvPr>
          <p:cNvSpPr txBox="1">
            <a:spLocks/>
          </p:cNvSpPr>
          <p:nvPr/>
        </p:nvSpPr>
        <p:spPr>
          <a:xfrm>
            <a:off x="4700469" y="1046020"/>
            <a:ext cx="4247048" cy="261913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 typeface="Arial"/>
              <a:buNone/>
            </a:pPr>
            <a:r>
              <a:rPr lang="en-US" sz="1400" b="1" dirty="0"/>
              <a:t>Volume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200" dirty="0"/>
              <a:t>Petabytes of sensor data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endParaRPr lang="en-US" sz="12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en-US" sz="1400" b="1" dirty="0"/>
              <a:t>Velocity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200" dirty="0"/>
              <a:t>High-speed collection of sensor data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200" dirty="0"/>
              <a:t>High-speed processing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endParaRPr lang="en-US" sz="12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en-US" sz="1400" b="1" dirty="0"/>
              <a:t>Variety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200" dirty="0"/>
              <a:t>Sensor data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200" dirty="0"/>
              <a:t>Image recognition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200" dirty="0"/>
              <a:t>Log files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69A0A277-29BB-4841-BA4D-E0C0B39C9DFA}"/>
              </a:ext>
            </a:extLst>
          </p:cNvPr>
          <p:cNvSpPr/>
          <p:nvPr/>
        </p:nvSpPr>
        <p:spPr>
          <a:xfrm>
            <a:off x="2665670" y="4008210"/>
            <a:ext cx="625540" cy="264496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2E986E5-437A-B54D-B203-BBFECF870C2E}"/>
              </a:ext>
            </a:extLst>
          </p:cNvPr>
          <p:cNvSpPr/>
          <p:nvPr/>
        </p:nvSpPr>
        <p:spPr>
          <a:xfrm>
            <a:off x="5845585" y="4008210"/>
            <a:ext cx="513449" cy="264496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3C1BD2-F513-9E4F-B125-8CBF49675428}"/>
              </a:ext>
            </a:extLst>
          </p:cNvPr>
          <p:cNvSpPr/>
          <p:nvPr/>
        </p:nvSpPr>
        <p:spPr>
          <a:xfrm>
            <a:off x="383966" y="3772608"/>
            <a:ext cx="2140560" cy="7481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360000" rtlCol="0" anchor="ctr"/>
          <a:lstStyle/>
          <a:p>
            <a:pPr algn="ctr"/>
            <a:r>
              <a:rPr lang="en-US" dirty="0"/>
              <a:t>Collect</a:t>
            </a:r>
          </a:p>
          <a:p>
            <a:pPr algn="ctr"/>
            <a:r>
              <a:rPr lang="en-US" sz="1100" dirty="0"/>
              <a:t>store securely </a:t>
            </a:r>
          </a:p>
          <a:p>
            <a:pPr algn="ctr"/>
            <a:r>
              <a:rPr lang="en-US" sz="1100" dirty="0"/>
              <a:t>and inexpensively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8C56FA-7D80-4041-84DE-3F38E51D331D}"/>
              </a:ext>
            </a:extLst>
          </p:cNvPr>
          <p:cNvSpPr/>
          <p:nvPr/>
        </p:nvSpPr>
        <p:spPr>
          <a:xfrm>
            <a:off x="3432355" y="3772608"/>
            <a:ext cx="2229973" cy="7481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360000" rtlCol="0" anchor="ctr"/>
          <a:lstStyle/>
          <a:p>
            <a:pPr algn="ctr"/>
            <a:r>
              <a:rPr lang="en-US" dirty="0"/>
              <a:t>Analyze</a:t>
            </a:r>
          </a:p>
          <a:p>
            <a:pPr algn="ctr"/>
            <a:r>
              <a:rPr lang="en-US" sz="1100" dirty="0"/>
              <a:t>find </a:t>
            </a:r>
          </a:p>
          <a:p>
            <a:pPr algn="ctr"/>
            <a:r>
              <a:rPr lang="en-US" sz="1100" dirty="0"/>
              <a:t>connections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8B845A-B1F7-E245-A383-64B1671B73B4}"/>
              </a:ext>
            </a:extLst>
          </p:cNvPr>
          <p:cNvSpPr/>
          <p:nvPr/>
        </p:nvSpPr>
        <p:spPr>
          <a:xfrm>
            <a:off x="6612271" y="3766387"/>
            <a:ext cx="2234565" cy="7481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360000" rtlCol="0" anchor="ctr"/>
          <a:lstStyle/>
          <a:p>
            <a:pPr algn="ctr"/>
            <a:r>
              <a:rPr lang="en-US" dirty="0"/>
              <a:t>Understand</a:t>
            </a:r>
          </a:p>
          <a:p>
            <a:pPr algn="ctr"/>
            <a:r>
              <a:rPr lang="en-US" sz="1100" dirty="0"/>
              <a:t>get </a:t>
            </a:r>
          </a:p>
          <a:p>
            <a:pPr algn="ctr"/>
            <a:r>
              <a:rPr lang="en-US" sz="1100" dirty="0"/>
              <a:t>insights</a:t>
            </a:r>
          </a:p>
        </p:txBody>
      </p:sp>
      <p:pic>
        <p:nvPicPr>
          <p:cNvPr id="15" name="Graphic 14" descr="Research with solid fill">
            <a:extLst>
              <a:ext uri="{FF2B5EF4-FFF2-40B4-BE49-F238E27FC236}">
                <a16:creationId xmlns:a16="http://schemas.microsoft.com/office/drawing/2014/main" id="{0836273B-12C3-A240-82C3-F2C8848AE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3931" y="3904513"/>
            <a:ext cx="513449" cy="513449"/>
          </a:xfrm>
          <a:prstGeom prst="rect">
            <a:avLst/>
          </a:prstGeom>
        </p:spPr>
      </p:pic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E857ED2-040B-CD40-8F32-89CCB6E8B5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79590" y="3883733"/>
            <a:ext cx="513449" cy="513449"/>
          </a:xfrm>
          <a:prstGeom prst="rect">
            <a:avLst/>
          </a:prstGeom>
        </p:spPr>
      </p:pic>
      <p:pic>
        <p:nvPicPr>
          <p:cNvPr id="25" name="Graphic 24" descr="UFO Invasion with solid fill">
            <a:extLst>
              <a:ext uri="{FF2B5EF4-FFF2-40B4-BE49-F238E27FC236}">
                <a16:creationId xmlns:a16="http://schemas.microsoft.com/office/drawing/2014/main" id="{7C08AD66-F09D-5F4E-B48F-160667D0BF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1126" y="3932637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7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4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>
            <a:normAutofit/>
          </a:bodyPr>
          <a:lstStyle/>
          <a:p>
            <a:r>
              <a:rPr lang="hu-HU" cap="all" dirty="0"/>
              <a:t>Idea – Data </a:t>
            </a:r>
            <a:r>
              <a:rPr lang="hu-HU" cap="all" dirty="0" err="1"/>
              <a:t>Locality</a:t>
            </a:r>
            <a:endParaRPr lang="en-US" cap="all" dirty="0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5468038D-D444-3B48-A885-4134F9202C5D}"/>
              </a:ext>
            </a:extLst>
          </p:cNvPr>
          <p:cNvSpPr txBox="1">
            <a:spLocks/>
          </p:cNvSpPr>
          <p:nvPr/>
        </p:nvSpPr>
        <p:spPr>
          <a:xfrm>
            <a:off x="6053177" y="1511404"/>
            <a:ext cx="2894340" cy="2153753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 typeface="Arial"/>
              <a:buNone/>
            </a:pPr>
            <a:r>
              <a:rPr lang="en-US" sz="1400" b="1" dirty="0"/>
              <a:t>Idea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200" dirty="0"/>
              <a:t>Move the code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en-US" sz="1200" dirty="0"/>
              <a:t>   instead of the data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None/>
            </a:pPr>
            <a:endParaRPr lang="en-US" sz="1400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None/>
            </a:pPr>
            <a:endParaRPr lang="en-US" sz="1400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en-US" sz="1400" b="1" dirty="0"/>
              <a:t>Advantages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200" dirty="0"/>
              <a:t>Much less data to transfer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200" dirty="0"/>
              <a:t>Parallel processing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9F145CD9-2D20-B041-9A08-CE01340A5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27" y="967299"/>
            <a:ext cx="2774612" cy="3377990"/>
          </a:xfrm>
          <a:prstGeom prst="rect">
            <a:avLst/>
          </a:prstGeom>
        </p:spPr>
      </p:pic>
      <p:pic>
        <p:nvPicPr>
          <p:cNvPr id="14" name="Picture 13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3841A1EE-8B7A-284E-803F-3F823B41C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4339" y="1046020"/>
            <a:ext cx="3009294" cy="329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54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>
            <a:normAutofit/>
          </a:bodyPr>
          <a:lstStyle/>
          <a:p>
            <a:r>
              <a:rPr lang="hu-HU" cap="all" dirty="0"/>
              <a:t>Data </a:t>
            </a:r>
            <a:r>
              <a:rPr lang="hu-HU" cap="all" dirty="0" err="1"/>
              <a:t>Locality</a:t>
            </a:r>
            <a:r>
              <a:rPr lang="hu-HU" cap="all" dirty="0"/>
              <a:t> </a:t>
            </a:r>
            <a:r>
              <a:rPr lang="hu-HU" cap="all" dirty="0" err="1"/>
              <a:t>Example</a:t>
            </a:r>
            <a:r>
              <a:rPr lang="hu-HU" cap="all" dirty="0"/>
              <a:t> – National </a:t>
            </a:r>
            <a:r>
              <a:rPr lang="hu-HU" cap="all" dirty="0" err="1"/>
              <a:t>Elections</a:t>
            </a:r>
            <a:endParaRPr lang="en-US" cap="all" dirty="0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5468038D-D444-3B48-A885-4134F9202C5D}"/>
              </a:ext>
            </a:extLst>
          </p:cNvPr>
          <p:cNvSpPr txBox="1">
            <a:spLocks/>
          </p:cNvSpPr>
          <p:nvPr/>
        </p:nvSpPr>
        <p:spPr>
          <a:xfrm>
            <a:off x="4647571" y="1012640"/>
            <a:ext cx="4179034" cy="1435836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 typeface="Arial"/>
              <a:buNone/>
            </a:pPr>
            <a:r>
              <a:rPr lang="en-US" sz="1400" b="1" dirty="0"/>
              <a:t>Traditional computing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200" dirty="0"/>
              <a:t>Move the data to the algorithm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200" dirty="0"/>
              <a:t>National office counts the votes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C34A0A-7C22-9044-80B7-271C52731A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4035" y="909122"/>
            <a:ext cx="2935952" cy="3157314"/>
          </a:xfrm>
          <a:prstGeom prst="rect">
            <a:avLst/>
          </a:prstGeom>
        </p:spPr>
      </p:pic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E420F19D-ADDA-8740-94BA-7567189A970A}"/>
              </a:ext>
            </a:extLst>
          </p:cNvPr>
          <p:cNvSpPr txBox="1">
            <a:spLocks/>
          </p:cNvSpPr>
          <p:nvPr/>
        </p:nvSpPr>
        <p:spPr>
          <a:xfrm>
            <a:off x="4572000" y="2695024"/>
            <a:ext cx="4179034" cy="1435836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 typeface="Arial"/>
              <a:buNone/>
            </a:pPr>
            <a:r>
              <a:rPr lang="en-US" sz="1400" b="1" dirty="0"/>
              <a:t>Distributed computing (map-reduce)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200" dirty="0"/>
              <a:t>Move the algorithm to the data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200" dirty="0"/>
              <a:t>Local offices process their data (map)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200" dirty="0"/>
              <a:t>National office summarizes the data (reduce)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56BC8713-B03F-464D-83D3-C539DD53DC19}"/>
              </a:ext>
            </a:extLst>
          </p:cNvPr>
          <p:cNvSpPr txBox="1">
            <a:spLocks/>
          </p:cNvSpPr>
          <p:nvPr/>
        </p:nvSpPr>
        <p:spPr>
          <a:xfrm>
            <a:off x="400523" y="4154288"/>
            <a:ext cx="3202918" cy="699516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400" dirty="0"/>
              <a:t>National office has the algorithm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FontTx/>
              <a:buChar char="•"/>
            </a:pPr>
            <a:r>
              <a:rPr lang="en-US" sz="1400" dirty="0"/>
              <a:t>Local offices have the data</a:t>
            </a:r>
          </a:p>
        </p:txBody>
      </p:sp>
    </p:spTree>
    <p:extLst>
      <p:ext uri="{BB962C8B-B14F-4D97-AF65-F5344CB8AC3E}">
        <p14:creationId xmlns:p14="http://schemas.microsoft.com/office/powerpoint/2010/main" val="218235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0" y="0"/>
            <a:ext cx="2113110" cy="647100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square" lIns="137160" tIns="27432" rIns="137160" bIns="34290" anchor="t">
            <a:spAutoFit/>
          </a:bodyPr>
          <a:lstStyle>
            <a:lvl1pPr>
              <a:spcBef>
                <a:spcPct val="0"/>
              </a:spcBef>
              <a:buNone/>
              <a:defRPr sz="3800" b="0" cap="all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/>
              <a:t>HADOOP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74350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E3C081-4081-47AD-A9A6-9F18F525DA1D}">
  <ds:schemaRefs>
    <ds:schemaRef ds:uri="http://purl.org/dc/dcmitype/"/>
    <ds:schemaRef ds:uri="http://schemas.microsoft.com/sharepoint/v3"/>
    <ds:schemaRef ds:uri="http://purl.org/dc/terms/"/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13745</TotalTime>
  <Words>1853</Words>
  <Application>Microsoft Office PowerPoint</Application>
  <PresentationFormat>On-screen Show (16:9)</PresentationFormat>
  <Paragraphs>458</Paragraphs>
  <Slides>52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3" baseType="lpstr">
      <vt:lpstr>-apple-system</vt:lpstr>
      <vt:lpstr>Arial</vt:lpstr>
      <vt:lpstr>Arial Black</vt:lpstr>
      <vt:lpstr>Calibri</vt:lpstr>
      <vt:lpstr>Consolas</vt:lpstr>
      <vt:lpstr>Courier New</vt:lpstr>
      <vt:lpstr>Lucida Grande</vt:lpstr>
      <vt:lpstr>Source Code Pro</vt:lpstr>
      <vt:lpstr>Source Code Pro for Powerline</vt:lpstr>
      <vt:lpstr>Trebuchet MS</vt:lpstr>
      <vt:lpstr>Cover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Canning</dc:creator>
  <cp:lastModifiedBy>David Szabo</cp:lastModifiedBy>
  <cp:revision>84</cp:revision>
  <cp:lastPrinted>2014-07-09T13:30:36Z</cp:lastPrinted>
  <dcterms:created xsi:type="dcterms:W3CDTF">2014-07-08T13:27:24Z</dcterms:created>
  <dcterms:modified xsi:type="dcterms:W3CDTF">2023-05-06T20:49:57Z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0x010100B0E9A4A7D20EA84CAA39F80EA2A19865</vt:lpwstr>
  </property>
</Properties>
</file>